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62" r:id="rId2"/>
    <p:sldId id="2147475249" r:id="rId3"/>
    <p:sldId id="2147475232" r:id="rId4"/>
    <p:sldId id="2147475234" r:id="rId5"/>
    <p:sldId id="2147483647" r:id="rId6"/>
    <p:sldId id="260" r:id="rId7"/>
    <p:sldId id="2147374650" r:id="rId8"/>
    <p:sldId id="321" r:id="rId9"/>
    <p:sldId id="2147475174" r:id="rId10"/>
    <p:sldId id="274" r:id="rId11"/>
    <p:sldId id="314" r:id="rId12"/>
    <p:sldId id="264" r:id="rId13"/>
    <p:sldId id="278" r:id="rId14"/>
    <p:sldId id="261" r:id="rId15"/>
    <p:sldId id="13086" r:id="rId16"/>
    <p:sldId id="322" r:id="rId17"/>
    <p:sldId id="2147475176" r:id="rId18"/>
    <p:sldId id="1881839954" r:id="rId19"/>
    <p:sldId id="2147475254" r:id="rId20"/>
    <p:sldId id="2147475251" r:id="rId21"/>
    <p:sldId id="13976" r:id="rId22"/>
    <p:sldId id="276" r:id="rId23"/>
    <p:sldId id="281" r:id="rId24"/>
    <p:sldId id="283" r:id="rId25"/>
    <p:sldId id="287" r:id="rId26"/>
    <p:sldId id="290" r:id="rId27"/>
    <p:sldId id="293" r:id="rId28"/>
    <p:sldId id="294" r:id="rId29"/>
    <p:sldId id="2147475195" r:id="rId30"/>
    <p:sldId id="2147475161" r:id="rId31"/>
    <p:sldId id="2147475162" r:id="rId32"/>
    <p:sldId id="2147475246" r:id="rId33"/>
    <p:sldId id="258" r:id="rId34"/>
    <p:sldId id="270" r:id="rId35"/>
    <p:sldId id="256" r:id="rId36"/>
    <p:sldId id="257" r:id="rId37"/>
    <p:sldId id="259" r:id="rId38"/>
    <p:sldId id="267" r:id="rId39"/>
    <p:sldId id="13070" r:id="rId4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86"/>
    <p:restoredTop sz="52676" autoAdjust="0"/>
  </p:normalViewPr>
  <p:slideViewPr>
    <p:cSldViewPr snapToGrid="0">
      <p:cViewPr varScale="1">
        <p:scale>
          <a:sx n="39" d="100"/>
          <a:sy n="39" d="100"/>
        </p:scale>
        <p:origin x="135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B6B6B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SURMOUNT-1</c:v>
                </c:pt>
                <c:pt idx="1">
                  <c:v>SURMOUNT-2</c:v>
                </c:pt>
                <c:pt idx="2">
                  <c:v>SURMOUNT-3</c:v>
                </c:pt>
                <c:pt idx="3">
                  <c:v>SURMOUNT-4</c:v>
                </c:pt>
                <c:pt idx="4">
                  <c:v>SURMOUNT-5</c:v>
                </c:pt>
              </c:strCache>
            </c:strRef>
          </c:cat>
          <c:val>
            <c:numRef>
              <c:f>Sheet1!$B$2:$B$6</c:f>
              <c:numCache>
                <c:formatCode>0.0</c:formatCode>
                <c:ptCount val="5"/>
                <c:pt idx="0">
                  <c:v>-2.4</c:v>
                </c:pt>
                <c:pt idx="1">
                  <c:v>-3.3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3B-4D79-8573-F2CEF6506BA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AEE2FB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53B-4D79-8573-F2CEF6506BA7}"/>
              </c:ext>
            </c:extLst>
          </c:dPt>
          <c:dPt>
            <c:idx val="2"/>
            <c:invertIfNegative val="0"/>
            <c:bubble3D val="0"/>
            <c:spPr>
              <a:solidFill>
                <a:srgbClr val="B6B6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53B-4D79-8573-F2CEF6506BA7}"/>
              </c:ext>
            </c:extLst>
          </c:dPt>
          <c:dPt>
            <c:idx val="3"/>
            <c:invertIfNegative val="0"/>
            <c:bubble3D val="0"/>
            <c:spPr>
              <a:solidFill>
                <a:srgbClr val="B6B6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53B-4D79-8573-F2CEF6506BA7}"/>
              </c:ext>
            </c:extLst>
          </c:dPt>
          <c:dPt>
            <c:idx val="4"/>
            <c:invertIfNegative val="0"/>
            <c:bubble3D val="0"/>
            <c:spPr>
              <a:solidFill>
                <a:srgbClr val="5A5A5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9B9A-4B8F-A7D2-AE6C9BDEEC5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SURMOUNT-1</c:v>
                </c:pt>
                <c:pt idx="1">
                  <c:v>SURMOUNT-2</c:v>
                </c:pt>
                <c:pt idx="2">
                  <c:v>SURMOUNT-3</c:v>
                </c:pt>
                <c:pt idx="3">
                  <c:v>SURMOUNT-4</c:v>
                </c:pt>
                <c:pt idx="4">
                  <c:v>SURMOUNT-5</c:v>
                </c:pt>
              </c:strCache>
            </c:strRef>
          </c:cat>
          <c:val>
            <c:numRef>
              <c:f>Sheet1!$C$2:$C$6</c:f>
              <c:numCache>
                <c:formatCode>0.0</c:formatCode>
                <c:ptCount val="5"/>
                <c:pt idx="0">
                  <c:v>-16</c:v>
                </c:pt>
                <c:pt idx="1">
                  <c:v>-13.4</c:v>
                </c:pt>
                <c:pt idx="2">
                  <c:v>3.3</c:v>
                </c:pt>
                <c:pt idx="3">
                  <c:v>14.8</c:v>
                </c:pt>
                <c:pt idx="4">
                  <c:v>-15.4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53B-4D79-8573-F2CEF6506BA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66FF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00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53B-4D79-8573-F2CEF6506BA7}"/>
              </c:ext>
            </c:extLst>
          </c:dPt>
          <c:dPt>
            <c:idx val="2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53B-4D79-8573-F2CEF6506BA7}"/>
              </c:ext>
            </c:extLst>
          </c:dPt>
          <c:dPt>
            <c:idx val="3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53B-4D79-8573-F2CEF6506BA7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B9A-4B8F-A7D2-AE6C9BDEEC5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SURMOUNT-1</c:v>
                </c:pt>
                <c:pt idx="1">
                  <c:v>SURMOUNT-2</c:v>
                </c:pt>
                <c:pt idx="2">
                  <c:v>SURMOUNT-3</c:v>
                </c:pt>
                <c:pt idx="3">
                  <c:v>SURMOUNT-4</c:v>
                </c:pt>
                <c:pt idx="4">
                  <c:v>SURMOUNT-5</c:v>
                </c:pt>
              </c:strCache>
            </c:strRef>
          </c:cat>
          <c:val>
            <c:numRef>
              <c:f>Sheet1!$D$2:$D$6</c:f>
              <c:numCache>
                <c:formatCode>0.0</c:formatCode>
                <c:ptCount val="5"/>
                <c:pt idx="0">
                  <c:v>-21.4</c:v>
                </c:pt>
                <c:pt idx="1">
                  <c:v>-15.7</c:v>
                </c:pt>
                <c:pt idx="2">
                  <c:v>-21.1</c:v>
                </c:pt>
                <c:pt idx="3">
                  <c:v>-6.7</c:v>
                </c:pt>
                <c:pt idx="4">
                  <c:v>-21.6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53B-4D79-8573-F2CEF6506BA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SURMOUNT-1</c:v>
                </c:pt>
                <c:pt idx="1">
                  <c:v>SURMOUNT-2</c:v>
                </c:pt>
                <c:pt idx="2">
                  <c:v>SURMOUNT-3</c:v>
                </c:pt>
                <c:pt idx="3">
                  <c:v>SURMOUNT-4</c:v>
                </c:pt>
                <c:pt idx="4">
                  <c:v>SURMOUNT-5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 formatCode="0.0">
                  <c:v>-22.5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053B-4D79-8573-F2CEF6506BA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74094224"/>
        <c:axId val="874101784"/>
      </c:barChart>
      <c:catAx>
        <c:axId val="874094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4101784"/>
        <c:crosses val="autoZero"/>
        <c:auto val="1"/>
        <c:lblAlgn val="ctr"/>
        <c:lblOffset val="100"/>
        <c:noMultiLvlLbl val="0"/>
      </c:catAx>
      <c:valAx>
        <c:axId val="87410178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chemeClr val="tx1"/>
                    </a:solidFill>
                  </a:rPr>
                  <a:t>Change</a:t>
                </a:r>
                <a:r>
                  <a:rPr lang="en-US" b="1" baseline="0">
                    <a:solidFill>
                      <a:schemeClr val="tx1"/>
                    </a:solidFill>
                  </a:rPr>
                  <a:t> in Body Weight (%)</a:t>
                </a:r>
                <a:endParaRPr lang="en-GB" b="1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4094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B6B6B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SURMOUNT-1</c:v>
                </c:pt>
                <c:pt idx="1">
                  <c:v>SURMOUNT-2</c:v>
                </c:pt>
                <c:pt idx="2">
                  <c:v>SURMOUNT-3</c:v>
                </c:pt>
                <c:pt idx="3">
                  <c:v>SURMOUNT-4</c:v>
                </c:pt>
                <c:pt idx="4">
                  <c:v>SURMOUNT-5</c:v>
                </c:pt>
              </c:strCache>
            </c:strRef>
          </c:cat>
          <c:val>
            <c:numRef>
              <c:f>Sheet1!$B$2:$B$6</c:f>
              <c:numCache>
                <c:formatCode>0.0</c:formatCode>
                <c:ptCount val="5"/>
                <c:pt idx="0">
                  <c:v>-3.4</c:v>
                </c:pt>
                <c:pt idx="1">
                  <c:v>-3.4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7D-431F-8247-C48B9E2BF1A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AEE2FB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7D-431F-8247-C48B9E2BF1A0}"/>
              </c:ext>
            </c:extLst>
          </c:dPt>
          <c:dPt>
            <c:idx val="2"/>
            <c:invertIfNegative val="0"/>
            <c:bubble3D val="0"/>
            <c:spPr>
              <a:solidFill>
                <a:srgbClr val="B6B6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37D-431F-8247-C48B9E2BF1A0}"/>
              </c:ext>
            </c:extLst>
          </c:dPt>
          <c:dPt>
            <c:idx val="3"/>
            <c:invertIfNegative val="0"/>
            <c:bubble3D val="0"/>
            <c:spPr>
              <a:solidFill>
                <a:srgbClr val="B6B6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37D-431F-8247-C48B9E2BF1A0}"/>
              </c:ext>
            </c:extLst>
          </c:dPt>
          <c:dPt>
            <c:idx val="4"/>
            <c:invertIfNegative val="0"/>
            <c:bubble3D val="0"/>
            <c:spPr>
              <a:solidFill>
                <a:srgbClr val="5A5A5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337D-431F-8247-C48B9E2BF1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SURMOUNT-1</c:v>
                </c:pt>
                <c:pt idx="1">
                  <c:v>SURMOUNT-2</c:v>
                </c:pt>
                <c:pt idx="2">
                  <c:v>SURMOUNT-3</c:v>
                </c:pt>
                <c:pt idx="3">
                  <c:v>SURMOUNT-4</c:v>
                </c:pt>
                <c:pt idx="4">
                  <c:v>SURMOUNT-5</c:v>
                </c:pt>
              </c:strCache>
            </c:strRef>
          </c:cat>
          <c:val>
            <c:numRef>
              <c:f>Sheet1!$C$2:$C$6</c:f>
              <c:numCache>
                <c:formatCode>0.0</c:formatCode>
                <c:ptCount val="5"/>
                <c:pt idx="0">
                  <c:v>-14.6</c:v>
                </c:pt>
                <c:pt idx="1">
                  <c:v>-11.2</c:v>
                </c:pt>
                <c:pt idx="2">
                  <c:v>1.1000000000000001</c:v>
                </c:pt>
                <c:pt idx="3">
                  <c:v>8.3000000000000007</c:v>
                </c:pt>
                <c:pt idx="4">
                  <c:v>-14.7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37D-431F-8247-C48B9E2BF1A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66FF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00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37D-431F-8247-C48B9E2BF1A0}"/>
              </c:ext>
            </c:extLst>
          </c:dPt>
          <c:dPt>
            <c:idx val="2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337D-431F-8247-C48B9E2BF1A0}"/>
              </c:ext>
            </c:extLst>
          </c:dPt>
          <c:dPt>
            <c:idx val="3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337D-431F-8247-C48B9E2BF1A0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37D-431F-8247-C48B9E2BF1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SURMOUNT-1</c:v>
                </c:pt>
                <c:pt idx="1">
                  <c:v>SURMOUNT-2</c:v>
                </c:pt>
                <c:pt idx="2">
                  <c:v>SURMOUNT-3</c:v>
                </c:pt>
                <c:pt idx="3">
                  <c:v>SURMOUNT-4</c:v>
                </c:pt>
                <c:pt idx="4">
                  <c:v>SURMOUNT-5</c:v>
                </c:pt>
              </c:strCache>
            </c:strRef>
          </c:cat>
          <c:val>
            <c:numRef>
              <c:f>Sheet1!$D$2:$D$6</c:f>
              <c:numCache>
                <c:formatCode>0.0</c:formatCode>
                <c:ptCount val="5"/>
                <c:pt idx="0">
                  <c:v>-19.399999999999999</c:v>
                </c:pt>
                <c:pt idx="1">
                  <c:v>-13.8</c:v>
                </c:pt>
                <c:pt idx="2">
                  <c:v>-16.8</c:v>
                </c:pt>
                <c:pt idx="3">
                  <c:v>-4.5999999999999996</c:v>
                </c:pt>
                <c:pt idx="4">
                  <c:v>-20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37D-431F-8247-C48B9E2BF1A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SURMOUNT-1</c:v>
                </c:pt>
                <c:pt idx="1">
                  <c:v>SURMOUNT-2</c:v>
                </c:pt>
                <c:pt idx="2">
                  <c:v>SURMOUNT-3</c:v>
                </c:pt>
                <c:pt idx="3">
                  <c:v>SURMOUNT-4</c:v>
                </c:pt>
                <c:pt idx="4">
                  <c:v>SURMOUNT-5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 formatCode="0.0">
                  <c:v>-19.899999999999999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337D-431F-8247-C48B9E2BF1A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74094224"/>
        <c:axId val="874101784"/>
      </c:barChart>
      <c:catAx>
        <c:axId val="874094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4101784"/>
        <c:crosses val="autoZero"/>
        <c:auto val="1"/>
        <c:lblAlgn val="ctr"/>
        <c:lblOffset val="100"/>
        <c:noMultiLvlLbl val="0"/>
      </c:catAx>
      <c:valAx>
        <c:axId val="87410178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chemeClr val="tx1"/>
                    </a:solidFill>
                  </a:rPr>
                  <a:t>Change</a:t>
                </a:r>
                <a:r>
                  <a:rPr lang="en-US" b="1" baseline="0">
                    <a:solidFill>
                      <a:schemeClr val="tx1"/>
                    </a:solidFill>
                  </a:rPr>
                  <a:t> in waist circumference (cm)</a:t>
                </a:r>
                <a:endParaRPr lang="en-GB" b="1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4094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B6B6B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SURMOUNT-1</c:v>
                </c:pt>
                <c:pt idx="1">
                  <c:v>SURMOUNT-2</c:v>
                </c:pt>
                <c:pt idx="2">
                  <c:v>SURMOUNT-3</c:v>
                </c:pt>
                <c:pt idx="3">
                  <c:v>SURMOUNT-4</c:v>
                </c:pt>
                <c:pt idx="4">
                  <c:v>SURMOUNT-5</c:v>
                </c:pt>
              </c:strCache>
            </c:strRef>
          </c:cat>
          <c:val>
            <c:numRef>
              <c:f>Sheet1!$B$2:$B$6</c:f>
              <c:numCache>
                <c:formatCode>0.0</c:formatCode>
                <c:ptCount val="5"/>
                <c:pt idx="0">
                  <c:v>1.3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34-4F03-AC60-8B3197874F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AEE2FB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34-4F03-AC60-8B3197874FD9}"/>
              </c:ext>
            </c:extLst>
          </c:dPt>
          <c:dPt>
            <c:idx val="2"/>
            <c:invertIfNegative val="0"/>
            <c:bubble3D val="0"/>
            <c:spPr>
              <a:solidFill>
                <a:srgbClr val="B6B6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434-4F03-AC60-8B3197874FD9}"/>
              </c:ext>
            </c:extLst>
          </c:dPt>
          <c:dPt>
            <c:idx val="3"/>
            <c:invertIfNegative val="0"/>
            <c:bubble3D val="0"/>
            <c:spPr>
              <a:solidFill>
                <a:srgbClr val="B6B6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434-4F03-AC60-8B3197874FD9}"/>
              </c:ext>
            </c:extLst>
          </c:dPt>
          <c:dPt>
            <c:idx val="4"/>
            <c:invertIfNegative val="0"/>
            <c:bubble3D val="0"/>
            <c:spPr>
              <a:solidFill>
                <a:srgbClr val="5A5A5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5434-4F03-AC60-8B3197874FD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SURMOUNT-1</c:v>
                </c:pt>
                <c:pt idx="1">
                  <c:v>SURMOUNT-2</c:v>
                </c:pt>
                <c:pt idx="2">
                  <c:v>SURMOUNT-3</c:v>
                </c:pt>
                <c:pt idx="3">
                  <c:v>SURMOUNT-4</c:v>
                </c:pt>
                <c:pt idx="4">
                  <c:v>SURMOUNT-5</c:v>
                </c:pt>
              </c:strCache>
            </c:strRef>
          </c:cat>
          <c:val>
            <c:numRef>
              <c:f>Sheet1!$C$2:$C$6</c:f>
              <c:numCache>
                <c:formatCode>0.0</c:formatCode>
                <c:ptCount val="5"/>
                <c:pt idx="0">
                  <c:v>31.6</c:v>
                </c:pt>
                <c:pt idx="1">
                  <c:v>23</c:v>
                </c:pt>
                <c:pt idx="2">
                  <c:v>1</c:v>
                </c:pt>
                <c:pt idx="3">
                  <c:v>11.6</c:v>
                </c:pt>
                <c:pt idx="4">
                  <c:v>31.9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434-4F03-AC60-8B3197874F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66FF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00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434-4F03-AC60-8B3197874FD9}"/>
              </c:ext>
            </c:extLst>
          </c:dPt>
          <c:dPt>
            <c:idx val="2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434-4F03-AC60-8B3197874FD9}"/>
              </c:ext>
            </c:extLst>
          </c:dPt>
          <c:dPt>
            <c:idx val="3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434-4F03-AC60-8B3197874FD9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5434-4F03-AC60-8B3197874FD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SURMOUNT-1</c:v>
                </c:pt>
                <c:pt idx="1">
                  <c:v>SURMOUNT-2</c:v>
                </c:pt>
                <c:pt idx="2">
                  <c:v>SURMOUNT-3</c:v>
                </c:pt>
                <c:pt idx="3">
                  <c:v>SURMOUNT-4</c:v>
                </c:pt>
                <c:pt idx="4">
                  <c:v>SURMOUNT-5</c:v>
                </c:pt>
              </c:strCache>
            </c:strRef>
          </c:cat>
          <c:val>
            <c:numRef>
              <c:f>Sheet1!$D$2:$D$6</c:f>
              <c:numCache>
                <c:formatCode>0.0</c:formatCode>
                <c:ptCount val="5"/>
                <c:pt idx="0">
                  <c:v>55.5</c:v>
                </c:pt>
                <c:pt idx="1">
                  <c:v>34</c:v>
                </c:pt>
                <c:pt idx="2">
                  <c:v>54.9</c:v>
                </c:pt>
                <c:pt idx="3">
                  <c:v>72.599999999999994</c:v>
                </c:pt>
                <c:pt idx="4">
                  <c:v>54.8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434-4F03-AC60-8B3197874FD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SURMOUNT-1</c:v>
                </c:pt>
                <c:pt idx="1">
                  <c:v>SURMOUNT-2</c:v>
                </c:pt>
                <c:pt idx="2">
                  <c:v>SURMOUNT-3</c:v>
                </c:pt>
                <c:pt idx="3">
                  <c:v>SURMOUNT-4</c:v>
                </c:pt>
                <c:pt idx="4">
                  <c:v>SURMOUNT-5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 formatCode="0.0">
                  <c:v>62.9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5434-4F03-AC60-8B3197874FD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74094224"/>
        <c:axId val="874101784"/>
      </c:barChart>
      <c:catAx>
        <c:axId val="874094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4101784"/>
        <c:crosses val="autoZero"/>
        <c:auto val="1"/>
        <c:lblAlgn val="ctr"/>
        <c:lblOffset val="100"/>
        <c:noMultiLvlLbl val="0"/>
      </c:catAx>
      <c:valAx>
        <c:axId val="87410178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30" b="1" i="0" u="none" strike="noStrike" kern="1200" baseline="0">
                    <a:solidFill>
                      <a:schemeClr val="tx1"/>
                    </a:solidFill>
                  </a:rPr>
                  <a:t>Participants (%)</a:t>
                </a:r>
                <a:endParaRPr lang="en-GB" sz="1330" b="1" i="0" u="none" strike="noStrike" kern="1200" baseline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4094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B6B6B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SURMOUNT-1</c:v>
                </c:pt>
                <c:pt idx="1">
                  <c:v>SURMOUNT-2</c:v>
                </c:pt>
                <c:pt idx="2">
                  <c:v>SURMOUNT-3</c:v>
                </c:pt>
                <c:pt idx="3">
                  <c:v>SURMOUNT-4</c:v>
                </c:pt>
                <c:pt idx="4">
                  <c:v>SURMOUNT-5</c:v>
                </c:pt>
              </c:strCache>
            </c:strRef>
          </c:cat>
          <c:val>
            <c:numRef>
              <c:f>Sheet1!$B$2:$B$6</c:f>
              <c:numCache>
                <c:formatCode>0.0</c:formatCode>
                <c:ptCount val="5"/>
                <c:pt idx="0">
                  <c:v>-7.0000000000000007E-2</c:v>
                </c:pt>
                <c:pt idx="1">
                  <c:v>-0.16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7D-431F-8247-C48B9E2BF1A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AEE2FB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7D-431F-8247-C48B9E2BF1A0}"/>
              </c:ext>
            </c:extLst>
          </c:dPt>
          <c:dPt>
            <c:idx val="2"/>
            <c:invertIfNegative val="0"/>
            <c:bubble3D val="0"/>
            <c:spPr>
              <a:solidFill>
                <a:srgbClr val="B6B6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37D-431F-8247-C48B9E2BF1A0}"/>
              </c:ext>
            </c:extLst>
          </c:dPt>
          <c:dPt>
            <c:idx val="3"/>
            <c:invertIfNegative val="0"/>
            <c:bubble3D val="0"/>
            <c:spPr>
              <a:solidFill>
                <a:srgbClr val="B6B6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37D-431F-8247-C48B9E2BF1A0}"/>
              </c:ext>
            </c:extLst>
          </c:dPt>
          <c:dPt>
            <c:idx val="4"/>
            <c:invertIfNegative val="0"/>
            <c:bubble3D val="0"/>
            <c:spPr>
              <a:solidFill>
                <a:srgbClr val="5A5A5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337D-431F-8247-C48B9E2BF1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SURMOUNT-1</c:v>
                </c:pt>
                <c:pt idx="1">
                  <c:v>SURMOUNT-2</c:v>
                </c:pt>
                <c:pt idx="2">
                  <c:v>SURMOUNT-3</c:v>
                </c:pt>
                <c:pt idx="3">
                  <c:v>SURMOUNT-4</c:v>
                </c:pt>
                <c:pt idx="4">
                  <c:v>SURMOUNT-5</c:v>
                </c:pt>
              </c:strCache>
            </c:strRef>
          </c:cat>
          <c:val>
            <c:numRef>
              <c:f>Sheet1!$C$2:$C$6</c:f>
              <c:numCache>
                <c:formatCode>0.0</c:formatCode>
                <c:ptCount val="5"/>
                <c:pt idx="0">
                  <c:v>-0.4</c:v>
                </c:pt>
                <c:pt idx="1">
                  <c:v>-2.14</c:v>
                </c:pt>
                <c:pt idx="2">
                  <c:v>0</c:v>
                </c:pt>
                <c:pt idx="3">
                  <c:v>0.25</c:v>
                </c:pt>
                <c:pt idx="4">
                  <c:v>-0.39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37D-431F-8247-C48B9E2BF1A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66FF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00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37D-431F-8247-C48B9E2BF1A0}"/>
              </c:ext>
            </c:extLst>
          </c:dPt>
          <c:dPt>
            <c:idx val="2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337D-431F-8247-C48B9E2BF1A0}"/>
              </c:ext>
            </c:extLst>
          </c:dPt>
          <c:dPt>
            <c:idx val="3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337D-431F-8247-C48B9E2BF1A0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37D-431F-8247-C48B9E2BF1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SURMOUNT-1</c:v>
                </c:pt>
                <c:pt idx="1">
                  <c:v>SURMOUNT-2</c:v>
                </c:pt>
                <c:pt idx="2">
                  <c:v>SURMOUNT-3</c:v>
                </c:pt>
                <c:pt idx="3">
                  <c:v>SURMOUNT-4</c:v>
                </c:pt>
                <c:pt idx="4">
                  <c:v>SURMOUNT-5</c:v>
                </c:pt>
              </c:strCache>
            </c:strRef>
          </c:cat>
          <c:val>
            <c:numRef>
              <c:f>Sheet1!$D$2:$D$6</c:f>
              <c:numCache>
                <c:formatCode>0.0</c:formatCode>
                <c:ptCount val="5"/>
                <c:pt idx="0">
                  <c:v>-0.49</c:v>
                </c:pt>
                <c:pt idx="1">
                  <c:v>-2.2200000000000002</c:v>
                </c:pt>
                <c:pt idx="2">
                  <c:v>-0.5</c:v>
                </c:pt>
                <c:pt idx="3">
                  <c:v>-0.08</c:v>
                </c:pt>
                <c:pt idx="4">
                  <c:v>-0.5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37D-431F-8247-C48B9E2BF1A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SURMOUNT-1</c:v>
                </c:pt>
                <c:pt idx="1">
                  <c:v>SURMOUNT-2</c:v>
                </c:pt>
                <c:pt idx="2">
                  <c:v>SURMOUNT-3</c:v>
                </c:pt>
                <c:pt idx="3">
                  <c:v>SURMOUNT-4</c:v>
                </c:pt>
                <c:pt idx="4">
                  <c:v>SURMOUNT-5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 formatCode="0.0">
                  <c:v>-0.51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337D-431F-8247-C48B9E2BF1A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74094224"/>
        <c:axId val="874101784"/>
      </c:barChart>
      <c:catAx>
        <c:axId val="874094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4101784"/>
        <c:crosses val="autoZero"/>
        <c:auto val="1"/>
        <c:lblAlgn val="ctr"/>
        <c:lblOffset val="100"/>
        <c:noMultiLvlLbl val="0"/>
      </c:catAx>
      <c:valAx>
        <c:axId val="87410178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chemeClr val="tx1"/>
                    </a:solidFill>
                  </a:rPr>
                  <a:t>Change</a:t>
                </a:r>
                <a:r>
                  <a:rPr lang="en-US" b="1" baseline="0">
                    <a:solidFill>
                      <a:schemeClr val="tx1"/>
                    </a:solidFill>
                  </a:rPr>
                  <a:t> in HbA1c (%)</a:t>
                </a:r>
                <a:endParaRPr lang="en-GB" b="1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4094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B6B6B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SURMOUNT-1</c:v>
                </c:pt>
                <c:pt idx="1">
                  <c:v>SURMOUNT-2</c:v>
                </c:pt>
                <c:pt idx="2">
                  <c:v>SURMOUNT-3</c:v>
                </c:pt>
                <c:pt idx="3">
                  <c:v>SURMOUNT-4</c:v>
                </c:pt>
                <c:pt idx="4">
                  <c:v>SURMOUNT-5</c:v>
                </c:pt>
              </c:strCache>
            </c:strRef>
          </c:cat>
          <c:val>
            <c:numRef>
              <c:f>Sheet1!$B$2:$B$6</c:f>
              <c:numCache>
                <c:formatCode>0.0</c:formatCode>
                <c:ptCount val="5"/>
                <c:pt idx="0">
                  <c:v>-1.2</c:v>
                </c:pt>
                <c:pt idx="1">
                  <c:v>-1.2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7D-431F-8247-C48B9E2BF1A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AEE2FB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7D-431F-8247-C48B9E2BF1A0}"/>
              </c:ext>
            </c:extLst>
          </c:dPt>
          <c:dPt>
            <c:idx val="2"/>
            <c:invertIfNegative val="0"/>
            <c:bubble3D val="0"/>
            <c:spPr>
              <a:solidFill>
                <a:srgbClr val="B6B6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37D-431F-8247-C48B9E2BF1A0}"/>
              </c:ext>
            </c:extLst>
          </c:dPt>
          <c:dPt>
            <c:idx val="3"/>
            <c:invertIfNegative val="0"/>
            <c:bubble3D val="0"/>
            <c:spPr>
              <a:solidFill>
                <a:srgbClr val="B6B6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37D-431F-8247-C48B9E2BF1A0}"/>
              </c:ext>
            </c:extLst>
          </c:dPt>
          <c:dPt>
            <c:idx val="4"/>
            <c:invertIfNegative val="0"/>
            <c:bubble3D val="0"/>
            <c:spPr>
              <a:solidFill>
                <a:srgbClr val="5A5A5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337D-431F-8247-C48B9E2BF1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SURMOUNT-1</c:v>
                </c:pt>
                <c:pt idx="1">
                  <c:v>SURMOUNT-2</c:v>
                </c:pt>
                <c:pt idx="2">
                  <c:v>SURMOUNT-3</c:v>
                </c:pt>
                <c:pt idx="3">
                  <c:v>SURMOUNT-4</c:v>
                </c:pt>
                <c:pt idx="4">
                  <c:v>SURMOUNT-5</c:v>
                </c:pt>
              </c:strCache>
            </c:strRef>
          </c:cat>
          <c:val>
            <c:numRef>
              <c:f>Sheet1!$C$2:$C$6</c:f>
              <c:numCache>
                <c:formatCode>0.0</c:formatCode>
                <c:ptCount val="5"/>
                <c:pt idx="0">
                  <c:v>-7</c:v>
                </c:pt>
                <c:pt idx="1">
                  <c:v>-5.9</c:v>
                </c:pt>
                <c:pt idx="2">
                  <c:v>4.0999999999999996</c:v>
                </c:pt>
                <c:pt idx="3">
                  <c:v>8.4</c:v>
                </c:pt>
                <c:pt idx="4">
                  <c:v>-7.7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37D-431F-8247-C48B9E2BF1A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66FF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00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37D-431F-8247-C48B9E2BF1A0}"/>
              </c:ext>
            </c:extLst>
          </c:dPt>
          <c:dPt>
            <c:idx val="2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337D-431F-8247-C48B9E2BF1A0}"/>
              </c:ext>
            </c:extLst>
          </c:dPt>
          <c:dPt>
            <c:idx val="3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337D-431F-8247-C48B9E2BF1A0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37D-431F-8247-C48B9E2BF1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SURMOUNT-1</c:v>
                </c:pt>
                <c:pt idx="1">
                  <c:v>SURMOUNT-2</c:v>
                </c:pt>
                <c:pt idx="2">
                  <c:v>SURMOUNT-3</c:v>
                </c:pt>
                <c:pt idx="3">
                  <c:v>SURMOUNT-4</c:v>
                </c:pt>
                <c:pt idx="4">
                  <c:v>SURMOUNT-5</c:v>
                </c:pt>
              </c:strCache>
            </c:strRef>
          </c:cat>
          <c:val>
            <c:numRef>
              <c:f>Sheet1!$D$2:$D$6</c:f>
              <c:numCache>
                <c:formatCode>0.0</c:formatCode>
                <c:ptCount val="5"/>
                <c:pt idx="0">
                  <c:v>-8.1999999999999993</c:v>
                </c:pt>
                <c:pt idx="1">
                  <c:v>-7.7</c:v>
                </c:pt>
                <c:pt idx="2">
                  <c:v>-5.0999999999999996</c:v>
                </c:pt>
                <c:pt idx="3">
                  <c:v>2.1</c:v>
                </c:pt>
                <c:pt idx="4">
                  <c:v>-10.199999999999999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37D-431F-8247-C48B9E2BF1A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SURMOUNT-1</c:v>
                </c:pt>
                <c:pt idx="1">
                  <c:v>SURMOUNT-2</c:v>
                </c:pt>
                <c:pt idx="2">
                  <c:v>SURMOUNT-3</c:v>
                </c:pt>
                <c:pt idx="3">
                  <c:v>SURMOUNT-4</c:v>
                </c:pt>
                <c:pt idx="4">
                  <c:v>SURMOUNT-5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 formatCode="0.0">
                  <c:v>-7.6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337D-431F-8247-C48B9E2BF1A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74094224"/>
        <c:axId val="874101784"/>
      </c:barChart>
      <c:catAx>
        <c:axId val="874094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4101784"/>
        <c:crosses val="autoZero"/>
        <c:auto val="1"/>
        <c:lblAlgn val="ctr"/>
        <c:lblOffset val="100"/>
        <c:noMultiLvlLbl val="0"/>
      </c:catAx>
      <c:valAx>
        <c:axId val="87410178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30" b="1" i="0" u="none" strike="noStrike" kern="1200" baseline="0">
                    <a:solidFill>
                      <a:schemeClr val="tx1"/>
                    </a:solidFill>
                  </a:rPr>
                  <a:t>Change in SBP (mmHg)</a:t>
                </a:r>
                <a:endParaRPr lang="en-GB" sz="1330" b="1" i="0" u="none" strike="noStrike" kern="1200" baseline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4094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B6B6B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SURMOUNT-1</c:v>
                </c:pt>
                <c:pt idx="1">
                  <c:v>SURMOUNT-2</c:v>
                </c:pt>
                <c:pt idx="2">
                  <c:v>SURMOUNT-3</c:v>
                </c:pt>
                <c:pt idx="3">
                  <c:v>SURMOUNT-4</c:v>
                </c:pt>
                <c:pt idx="4">
                  <c:v>SURMOUNT-5</c:v>
                </c:pt>
              </c:strCache>
            </c:strRef>
          </c:cat>
          <c:val>
            <c:numRef>
              <c:f>Sheet1!$B$2:$B$6</c:f>
              <c:numCache>
                <c:formatCode>0.0</c:formatCode>
                <c:ptCount val="5"/>
                <c:pt idx="0">
                  <c:v>-1</c:v>
                </c:pt>
                <c:pt idx="1">
                  <c:v>-0.3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7D-431F-8247-C48B9E2BF1A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AEE2FB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7D-431F-8247-C48B9E2BF1A0}"/>
              </c:ext>
            </c:extLst>
          </c:dPt>
          <c:dPt>
            <c:idx val="2"/>
            <c:invertIfNegative val="0"/>
            <c:bubble3D val="0"/>
            <c:spPr>
              <a:solidFill>
                <a:srgbClr val="B6B6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37D-431F-8247-C48B9E2BF1A0}"/>
              </c:ext>
            </c:extLst>
          </c:dPt>
          <c:dPt>
            <c:idx val="3"/>
            <c:invertIfNegative val="0"/>
            <c:bubble3D val="0"/>
            <c:spPr>
              <a:solidFill>
                <a:srgbClr val="B6B6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37D-431F-8247-C48B9E2BF1A0}"/>
              </c:ext>
            </c:extLst>
          </c:dPt>
          <c:dPt>
            <c:idx val="4"/>
            <c:invertIfNegative val="0"/>
            <c:bubble3D val="0"/>
            <c:spPr>
              <a:solidFill>
                <a:srgbClr val="5A5A5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337D-431F-8247-C48B9E2BF1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SURMOUNT-1</c:v>
                </c:pt>
                <c:pt idx="1">
                  <c:v>SURMOUNT-2</c:v>
                </c:pt>
                <c:pt idx="2">
                  <c:v>SURMOUNT-3</c:v>
                </c:pt>
                <c:pt idx="3">
                  <c:v>SURMOUNT-4</c:v>
                </c:pt>
                <c:pt idx="4">
                  <c:v>SURMOUNT-5</c:v>
                </c:pt>
              </c:strCache>
            </c:strRef>
          </c:cat>
          <c:val>
            <c:numRef>
              <c:f>Sheet1!$C$2:$C$6</c:f>
              <c:numCache>
                <c:formatCode>0.0</c:formatCode>
                <c:ptCount val="5"/>
                <c:pt idx="0">
                  <c:v>-5.2</c:v>
                </c:pt>
                <c:pt idx="1">
                  <c:v>-2.1</c:v>
                </c:pt>
                <c:pt idx="2">
                  <c:v>2.2999999999999998</c:v>
                </c:pt>
                <c:pt idx="3">
                  <c:v>3.2</c:v>
                </c:pt>
                <c:pt idx="4">
                  <c:v>-3.2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37D-431F-8247-C48B9E2BF1A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66FF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00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37D-431F-8247-C48B9E2BF1A0}"/>
              </c:ext>
            </c:extLst>
          </c:dPt>
          <c:dPt>
            <c:idx val="2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337D-431F-8247-C48B9E2BF1A0}"/>
              </c:ext>
            </c:extLst>
          </c:dPt>
          <c:dPt>
            <c:idx val="3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337D-431F-8247-C48B9E2BF1A0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37D-431F-8247-C48B9E2BF1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SURMOUNT-1</c:v>
                </c:pt>
                <c:pt idx="1">
                  <c:v>SURMOUNT-2</c:v>
                </c:pt>
                <c:pt idx="2">
                  <c:v>SURMOUNT-3</c:v>
                </c:pt>
                <c:pt idx="3">
                  <c:v>SURMOUNT-4</c:v>
                </c:pt>
                <c:pt idx="4">
                  <c:v>SURMOUNT-5</c:v>
                </c:pt>
              </c:strCache>
            </c:strRef>
          </c:cat>
          <c:val>
            <c:numRef>
              <c:f>Sheet1!$D$2:$D$6</c:f>
              <c:numCache>
                <c:formatCode>0.0</c:formatCode>
                <c:ptCount val="5"/>
                <c:pt idx="0">
                  <c:v>-5.5</c:v>
                </c:pt>
                <c:pt idx="1">
                  <c:v>-2.9</c:v>
                </c:pt>
                <c:pt idx="2">
                  <c:v>-3.2</c:v>
                </c:pt>
                <c:pt idx="3">
                  <c:v>-0.4</c:v>
                </c:pt>
                <c:pt idx="4">
                  <c:v>-4.5999999999999996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37D-431F-8247-C48B9E2BF1A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SURMOUNT-1</c:v>
                </c:pt>
                <c:pt idx="1">
                  <c:v>SURMOUNT-2</c:v>
                </c:pt>
                <c:pt idx="2">
                  <c:v>SURMOUNT-3</c:v>
                </c:pt>
                <c:pt idx="3">
                  <c:v>SURMOUNT-4</c:v>
                </c:pt>
                <c:pt idx="4">
                  <c:v>SURMOUNT-5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 formatCode="0.0">
                  <c:v>-4.5999999999999996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337D-431F-8247-C48B9E2BF1A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74094224"/>
        <c:axId val="874101784"/>
      </c:barChart>
      <c:catAx>
        <c:axId val="874094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4101784"/>
        <c:crosses val="autoZero"/>
        <c:auto val="1"/>
        <c:lblAlgn val="ctr"/>
        <c:lblOffset val="100"/>
        <c:noMultiLvlLbl val="0"/>
      </c:catAx>
      <c:valAx>
        <c:axId val="874101784"/>
        <c:scaling>
          <c:orientation val="minMax"/>
          <c:min val="-7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30" b="1" i="0" u="none" strike="noStrike" kern="1200" baseline="0">
                    <a:solidFill>
                      <a:schemeClr val="tx1"/>
                    </a:solidFill>
                  </a:rPr>
                  <a:t>Change in DBP (mmHg)</a:t>
                </a:r>
                <a:endParaRPr lang="en-GB" sz="1330" b="1" i="0" u="none" strike="noStrike" kern="1200" baseline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4094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8DE81E-07FF-8046-93D9-65E2ED4FD691}" type="datetimeFigureOut">
              <a:rPr lang="it-IT" smtClean="0"/>
              <a:t>29/10/2025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BE82FB-D98C-1844-A5A2-6884ADCC35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9185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C0BA7-3477-F741-9A70-48354BD34C9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244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Font typeface="Arial" panose="020B0604020202020204" pitchFamily="34" charset="0"/>
              <a:buAutoNum type="arabicPeriod"/>
            </a:pPr>
            <a:endParaRPr lang="en-US" sz="1200" kern="1200" dirty="0"/>
          </a:p>
        </p:txBody>
      </p:sp>
    </p:spTree>
    <p:extLst>
      <p:ext uri="{BB962C8B-B14F-4D97-AF65-F5344CB8AC3E}">
        <p14:creationId xmlns:p14="http://schemas.microsoft.com/office/powerpoint/2010/main" val="723731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Font typeface="Arial" panose="020B0604020202020204" pitchFamily="34" charset="0"/>
              <a:buAutoNum type="arabicPeriod"/>
            </a:pPr>
            <a:endParaRPr lang="en-US" sz="1200" kern="1200" dirty="0"/>
          </a:p>
        </p:txBody>
      </p:sp>
    </p:spTree>
    <p:extLst>
      <p:ext uri="{BB962C8B-B14F-4D97-AF65-F5344CB8AC3E}">
        <p14:creationId xmlns:p14="http://schemas.microsoft.com/office/powerpoint/2010/main" val="440687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88CA2-6D41-F31D-CF67-2C7A738DD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594A28-0D8A-0FAF-C909-9F0C9399F4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B917DA-706F-B543-1FB8-9EA5EA0E39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Font typeface="Arial" panose="020B0604020202020204" pitchFamily="34" charset="0"/>
              <a:buAutoNum type="arabicPeriod"/>
            </a:pPr>
            <a:endParaRPr lang="en-US" sz="1200" kern="1200" dirty="0"/>
          </a:p>
        </p:txBody>
      </p:sp>
    </p:spTree>
    <p:extLst>
      <p:ext uri="{BB962C8B-B14F-4D97-AF65-F5344CB8AC3E}">
        <p14:creationId xmlns:p14="http://schemas.microsoft.com/office/powerpoint/2010/main" val="922499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3502A-A2E0-BC81-A90B-2F30F3D59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599AA7-5C66-F588-231E-2ACFBBF8F8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AC59EF-200F-F1FA-720A-3F025880CA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Font typeface="Arial" panose="020B0604020202020204" pitchFamily="34" charset="0"/>
              <a:buAutoNum type="arabicPeriod"/>
            </a:pPr>
            <a:endParaRPr lang="en-US" sz="1200" kern="1200" dirty="0"/>
          </a:p>
        </p:txBody>
      </p:sp>
    </p:spTree>
    <p:extLst>
      <p:ext uri="{BB962C8B-B14F-4D97-AF65-F5344CB8AC3E}">
        <p14:creationId xmlns:p14="http://schemas.microsoft.com/office/powerpoint/2010/main" val="2518791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E13F6-5F87-C3F4-FA0C-CC057FA6B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931D0B-25A6-D648-2470-3F57DBD147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ED4FBE-4B9E-44EB-98D4-1CD0A12682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Font typeface="Arial" panose="020B0604020202020204" pitchFamily="34" charset="0"/>
              <a:buAutoNum type="arabicPeriod"/>
            </a:pPr>
            <a:endParaRPr lang="en-US" sz="1200" kern="1200" dirty="0"/>
          </a:p>
        </p:txBody>
      </p:sp>
    </p:spTree>
    <p:extLst>
      <p:ext uri="{BB962C8B-B14F-4D97-AF65-F5344CB8AC3E}">
        <p14:creationId xmlns:p14="http://schemas.microsoft.com/office/powerpoint/2010/main" val="5323556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26A45-AF91-1CCE-DBC3-4A93865FE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D644FD-1ABF-6856-A384-EC9AC453C6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89A15A-DAD3-CCA4-C792-5CAFA9C30E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Font typeface="Arial" panose="020B0604020202020204" pitchFamily="34" charset="0"/>
              <a:buAutoNum type="arabicPeriod"/>
            </a:pPr>
            <a:endParaRPr lang="en-US" sz="1200" kern="1200" dirty="0"/>
          </a:p>
        </p:txBody>
      </p:sp>
    </p:spTree>
    <p:extLst>
      <p:ext uri="{BB962C8B-B14F-4D97-AF65-F5344CB8AC3E}">
        <p14:creationId xmlns:p14="http://schemas.microsoft.com/office/powerpoint/2010/main" val="1342999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58D4B-CB01-7F43-9C25-65C6C943ECFA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4463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58D4B-CB01-7F43-9C25-65C6C943ECFA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4442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MAKE: major </a:t>
            </a:r>
            <a:r>
              <a:rPr lang="it-IT" dirty="0" err="1"/>
              <a:t>kidnet</a:t>
            </a:r>
            <a:r>
              <a:rPr lang="it-IT" dirty="0"/>
              <a:t> event</a:t>
            </a:r>
          </a:p>
          <a:p>
            <a:r>
              <a:rPr lang="it-IT" dirty="0"/>
              <a:t>BMS: </a:t>
            </a:r>
            <a:r>
              <a:rPr lang="it-IT" dirty="0" err="1"/>
              <a:t>Bariatric</a:t>
            </a:r>
            <a:r>
              <a:rPr lang="it-IT" dirty="0"/>
              <a:t> </a:t>
            </a:r>
            <a:r>
              <a:rPr lang="it-IT" dirty="0" err="1"/>
              <a:t>metabolic</a:t>
            </a:r>
            <a:r>
              <a:rPr lang="it-IT" dirty="0"/>
              <a:t> surgery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C0BA7-3477-F741-9A70-48354BD34C90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15821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A7919-EBE2-1E38-AF99-0978C193B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9ED2FC7-0D5D-C51B-0371-B7847CA9E8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A42DA03-4497-16A2-2135-A9D5A8FC92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7A60659-DEF1-D712-0BAB-F3847F8B55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2E1F8-6B5D-46D5-9B02-7069C37D06C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11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07FD7-E7FF-E946-968B-1AAC286DFB15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3201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Font typeface="Arial" panose="020B0604020202020204" pitchFamily="34" charset="0"/>
              <a:buAutoNum type="arabicPeriod"/>
            </a:pPr>
            <a:endParaRPr lang="en-US" sz="1200" kern="1200" dirty="0"/>
          </a:p>
        </p:txBody>
      </p:sp>
    </p:spTree>
    <p:extLst>
      <p:ext uri="{BB962C8B-B14F-4D97-AF65-F5344CB8AC3E}">
        <p14:creationId xmlns:p14="http://schemas.microsoft.com/office/powerpoint/2010/main" val="2875927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2313"/>
            <a:ext cx="6400800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000" y="4483767"/>
            <a:ext cx="6553200" cy="4648200"/>
          </a:xfrm>
        </p:spPr>
        <p:txBody>
          <a:bodyPr/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181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A256522-8366-4F3A-9E4D-8675C47C8544}" type="datetime1">
              <a:rPr lang="en-US" smtClean="0"/>
              <a:t>10/29/2025</a:t>
            </a:fld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5A613-7C39-204D-9E84-E8628D5964A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3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FDAFD-CB6F-449C-91BA-A917A2D3375D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9009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58D4B-CB01-7F43-9C25-65C6C943ECFA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735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2E1F8-6B5D-46D5-9B02-7069C37D06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35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Font typeface="Arial" panose="020B0604020202020204" pitchFamily="34" charset="0"/>
              <a:buAutoNum type="arabicPeriod"/>
            </a:pPr>
            <a:endParaRPr lang="en-US" sz="1200" kern="1200" dirty="0"/>
          </a:p>
        </p:txBody>
      </p:sp>
    </p:spTree>
    <p:extLst>
      <p:ext uri="{BB962C8B-B14F-4D97-AF65-F5344CB8AC3E}">
        <p14:creationId xmlns:p14="http://schemas.microsoft.com/office/powerpoint/2010/main" val="1813244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8DAF0F-35CC-B7C1-C5F0-99A8F90C2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5DF4391-C89C-F6E4-0C14-CB10A60EF9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716E4D-70E0-19C0-6D05-DB5C6FED2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7CE6F-685F-6247-B79F-991308397819}" type="datetimeFigureOut">
              <a:rPr lang="it-IT" smtClean="0"/>
              <a:t>29/10/2025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E5730B-FC99-F4F4-57CB-82E78D143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AD0740-334E-610A-33D3-8F3572FE7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CDB75-6F72-0D49-A131-6521F791BD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7790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C02C3E-D546-17D1-3ECA-E9EA28544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5B38986-4770-6D80-9C8F-79A9E2445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BE5384-361D-0413-AF46-04770DCE0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7CE6F-685F-6247-B79F-991308397819}" type="datetimeFigureOut">
              <a:rPr lang="it-IT" smtClean="0"/>
              <a:t>29/10/2025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1BAD3D6-C25D-BE78-10F9-D644923BF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1F7942-3523-998F-DB7E-E6A56247B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CDB75-6F72-0D49-A131-6521F791BD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1292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00A653B-0B34-2C81-C77E-606040BF26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6B5EFBA-EF25-ECCA-58F4-9B363805F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5D2EB13-CD3A-0097-5EA7-28B7CA94F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7CE6F-685F-6247-B79F-991308397819}" type="datetimeFigureOut">
              <a:rPr lang="it-IT" smtClean="0"/>
              <a:t>29/10/2025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D84CE5B-FF3E-58F5-0D7B-F3D12227E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C4A6E5-F4C5-1F30-5097-58D2AEDE9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CDB75-6F72-0D49-A131-6521F791BD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3916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2999"/>
            <a:ext cx="10972800" cy="5033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56004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Content">
            <a:extLst>
              <a:ext uri="{FF2B5EF4-FFF2-40B4-BE49-F238E27FC236}">
                <a16:creationId xmlns:a16="http://schemas.microsoft.com/office/drawing/2014/main" id="{26604846-DFA1-9B1D-0E4E-F599D2E262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775" y="5806800"/>
            <a:ext cx="10954800" cy="64800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900" dirty="0" smtClean="0"/>
            </a:lvl1pPr>
          </a:lstStyle>
          <a:p>
            <a:pPr lvl="0">
              <a:spcBef>
                <a:spcPts val="0"/>
              </a:spcBef>
            </a:pPr>
            <a:r>
              <a:rPr lang="en-GB"/>
              <a:t>Click to edit footer content.</a:t>
            </a:r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ED0F9961-1D04-E5F2-0481-E31DDDD6A7D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12775" y="1519200"/>
            <a:ext cx="10954800" cy="397778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1000"/>
              </a:spcBef>
              <a:defRPr sz="2000"/>
            </a:lvl1pPr>
            <a:lvl2pPr marL="182880">
              <a:lnSpc>
                <a:spcPct val="100000"/>
              </a:lnSpc>
              <a:spcBef>
                <a:spcPts val="1000"/>
              </a:spcBef>
              <a:buSzPct val="100000"/>
              <a:defRPr sz="2000"/>
            </a:lvl2pPr>
            <a:lvl3pPr marL="396000">
              <a:spcBef>
                <a:spcPts val="1000"/>
              </a:spcBef>
              <a:buSzPct val="100000"/>
              <a:defRPr sz="1800"/>
            </a:lvl3pPr>
            <a:lvl4pPr marL="576000">
              <a:spcBef>
                <a:spcPts val="1000"/>
              </a:spcBef>
              <a:buSzPct val="100000"/>
              <a:defRPr sz="1600"/>
            </a:lvl4pPr>
            <a:lvl5pPr marL="774000">
              <a:spcBef>
                <a:spcPts val="1000"/>
              </a:spcBef>
              <a:buSzPct val="100000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A7F756AE-C2D9-028A-D839-311A42C3FB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775" y="1011600"/>
            <a:ext cx="10955338" cy="255600"/>
          </a:xfrm>
        </p:spPr>
        <p:txBody>
          <a:bodyPr anchor="ctr" anchorCtr="0"/>
          <a:lstStyle>
            <a:lvl1pPr>
              <a:spcBef>
                <a:spcPts val="0"/>
              </a:spcBef>
              <a:defRPr sz="1800" baseline="0">
                <a:solidFill>
                  <a:srgbClr val="E1251B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125DC940-2DB6-4AB0-D169-1B0425E840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" y="0"/>
            <a:ext cx="10956113" cy="9864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4000" spc="-1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641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845D74-95E2-3A67-DFB7-70A15172F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A76797-A438-3223-0D5C-652958155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800860-0575-B2AC-9CE9-403C965B6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7CE6F-685F-6247-B79F-991308397819}" type="datetimeFigureOut">
              <a:rPr lang="it-IT" smtClean="0"/>
              <a:t>29/10/2025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4D076A-C9F1-81CC-8C6F-450F8793F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8D7379-9CA0-9889-9073-03C240F2D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CDB75-6F72-0D49-A131-6521F791BD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159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34A4B0-FE1B-BF6E-2E1A-CA9ABDD8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9E3C99F-D4AF-0272-3575-A9EC8AE3E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456FB4-39C7-3C5C-93E8-89A9D07A2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7CE6F-685F-6247-B79F-991308397819}" type="datetimeFigureOut">
              <a:rPr lang="it-IT" smtClean="0"/>
              <a:t>29/10/2025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0B2509-3085-9E13-2F72-2B047B857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C70B73-C098-6D5B-FFF3-91EDA6939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CDB75-6F72-0D49-A131-6521F791BD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3638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11EC70-8F6B-63DC-F908-A9009C65B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701B576-E130-20F8-A92E-AD1897FD5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107872D-ED39-6282-E838-C96021913A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D0C4818-1BAD-BE79-8E4B-05D413F4F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7CE6F-685F-6247-B79F-991308397819}" type="datetimeFigureOut">
              <a:rPr lang="it-IT" smtClean="0"/>
              <a:t>29/10/2025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1C08EFE-0DCB-84AE-DE34-D481156BF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84E8F35-809A-7BD6-1E94-004F5115F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CDB75-6F72-0D49-A131-6521F791BD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7016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B2BAB0-50F7-7347-FE94-745656E68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633D894-784A-5D8A-F222-C63BC4147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0571DB7-4F48-ECD9-EDA3-ACC779D92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59C6384-1B05-D0E9-BF6C-48C0743677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2861418-C6A7-06FE-BA4A-507A958968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5477DB0-CF92-FBB2-745E-CD63674B6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7CE6F-685F-6247-B79F-991308397819}" type="datetimeFigureOut">
              <a:rPr lang="it-IT" smtClean="0"/>
              <a:t>29/10/2025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2C2F170-D0AB-0843-1043-8E2051B99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CE73FB2-CAB4-F509-FD80-B6D45CBD6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CDB75-6F72-0D49-A131-6521F791BD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8188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F5A75D-AECE-3246-DFAB-B266E67D2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FE99C44-6C08-0C5A-8754-97FC4DB38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7CE6F-685F-6247-B79F-991308397819}" type="datetimeFigureOut">
              <a:rPr lang="it-IT" smtClean="0"/>
              <a:t>29/10/2025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02C942D-BA4A-BEDC-E829-61E7FB212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25A8552-9E26-0101-3887-DC6071AB5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CDB75-6F72-0D49-A131-6521F791BD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4258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8B53C03-2A97-4FA0-A6BF-B937902F5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7CE6F-685F-6247-B79F-991308397819}" type="datetimeFigureOut">
              <a:rPr lang="it-IT" smtClean="0"/>
              <a:t>29/10/2025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670280C-23B2-5996-85A7-97D8FFECE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070DF70-2866-2C3C-22F9-E9A531ABB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CDB75-6F72-0D49-A131-6521F791BD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515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F7E52C-5FBF-AAEC-4FF5-8F8B07B12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9249AB-EA0F-43B8-F0F3-179E4FA3E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1FD2F28-D52F-FBDB-57B6-9DDF53E59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981DA49-D839-A884-18CB-BA83139C0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7CE6F-685F-6247-B79F-991308397819}" type="datetimeFigureOut">
              <a:rPr lang="it-IT" smtClean="0"/>
              <a:t>29/10/2025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9B2EFBA-AA7B-642F-00C2-10193602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B20C781-A539-053B-7982-1D081963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CDB75-6F72-0D49-A131-6521F791BD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741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DF6BD1-CAA8-68B4-B960-34EE182DF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F3485D4-CD43-B928-1815-FDB186C117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EA701BA-100E-E487-C66D-43CC44C511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689ABB9-4BAE-CDFB-DE32-371362B1A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7CE6F-685F-6247-B79F-991308397819}" type="datetimeFigureOut">
              <a:rPr lang="it-IT" smtClean="0"/>
              <a:t>29/10/2025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27D5A6C-8638-4BFC-184C-CC2D6EF9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B30C29B-D95D-6C2A-1437-323A8BD6A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CDB75-6F72-0D49-A131-6521F791BD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7600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07459BE-9F0D-07BA-08F0-1E27A1BD2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CC21DF8-5E39-E33B-D1E0-9333F540C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922093-73DA-D66E-0AAD-D1082E3343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7CE6F-685F-6247-B79F-991308397819}" type="datetimeFigureOut">
              <a:rPr lang="it-IT" smtClean="0"/>
              <a:t>29/10/2025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F0A81A4-FE44-CF6B-2577-C34FD20E4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5A5426-289E-6ADD-95B7-FFC15EBA11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CDB75-6F72-0D49-A131-6521F791BD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861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6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5.emf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tmp"/><Relationship Id="rId4" Type="http://schemas.openxmlformats.org/officeDocument/2006/relationships/image" Target="../media/image43.tm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4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4" Type="http://schemas.openxmlformats.org/officeDocument/2006/relationships/chart" Target="../charts/char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4" Type="http://schemas.openxmlformats.org/officeDocument/2006/relationships/chart" Target="../charts/char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4" Type="http://schemas.openxmlformats.org/officeDocument/2006/relationships/chart" Target="../charts/char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1.png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5.emf"/><Relationship Id="rId5" Type="http://schemas.openxmlformats.org/officeDocument/2006/relationships/slide" Target="slide3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A7F85E91-B097-1DD1-634E-15BBCE30B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7193" y="2118813"/>
            <a:ext cx="307135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8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Katherine Esposito</a:t>
            </a:r>
            <a:endParaRPr kumimoji="0" lang="it-IT" altLang="it-IT" sz="24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1923B51-BDDC-9B49-7C68-5F67A63A9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86" b="57129"/>
          <a:stretch>
            <a:fillRect/>
          </a:stretch>
        </p:blipFill>
        <p:spPr bwMode="auto">
          <a:xfrm>
            <a:off x="423606" y="5437238"/>
            <a:ext cx="2260600" cy="108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F375ECD-CBA4-1F0D-EEB5-F2C36186BC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6" b="57129"/>
          <a:stretch>
            <a:fillRect/>
          </a:stretch>
        </p:blipFill>
        <p:spPr bwMode="auto">
          <a:xfrm>
            <a:off x="9507793" y="5572431"/>
            <a:ext cx="2260601" cy="108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2FC40B8-982D-D7F7-ABC8-2F47FB4FC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64"/>
          <a:stretch>
            <a:fillRect/>
          </a:stretch>
        </p:blipFill>
        <p:spPr bwMode="auto">
          <a:xfrm>
            <a:off x="3471193" y="5064622"/>
            <a:ext cx="4902200" cy="145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1A555B2-7DE4-8A52-C839-9F3971778ADA}"/>
              </a:ext>
            </a:extLst>
          </p:cNvPr>
          <p:cNvSpPr txBox="1"/>
          <p:nvPr/>
        </p:nvSpPr>
        <p:spPr>
          <a:xfrm>
            <a:off x="1553906" y="2702936"/>
            <a:ext cx="833932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1600" b="0" i="0" dirty="0">
                <a:solidFill>
                  <a:srgbClr val="000000"/>
                </a:solidFill>
                <a:effectLst/>
              </a:rPr>
              <a:t>Ordinario di Endocrinologia e Malattie del Metabolismo</a:t>
            </a:r>
            <a:endParaRPr lang="it-IT" sz="1600" b="0" i="0" dirty="0">
              <a:solidFill>
                <a:srgbClr val="242424"/>
              </a:solidFill>
              <a:effectLst/>
            </a:endParaRPr>
          </a:p>
          <a:p>
            <a:pPr algn="ctr">
              <a:buNone/>
            </a:pPr>
            <a:r>
              <a:rPr lang="it-IT" sz="1600" b="0" i="0" dirty="0">
                <a:solidFill>
                  <a:srgbClr val="000000"/>
                </a:solidFill>
                <a:effectLst/>
              </a:rPr>
              <a:t>Delegato del Rettore per lo Sport</a:t>
            </a:r>
            <a:endParaRPr lang="it-IT" sz="1600" b="0" i="0" dirty="0">
              <a:solidFill>
                <a:srgbClr val="242424"/>
              </a:solidFill>
              <a:effectLst/>
            </a:endParaRPr>
          </a:p>
          <a:p>
            <a:pPr algn="ctr">
              <a:buNone/>
            </a:pPr>
            <a:r>
              <a:rPr lang="it-IT" sz="1600" b="0" i="0" dirty="0">
                <a:solidFill>
                  <a:srgbClr val="000000"/>
                </a:solidFill>
                <a:effectLst/>
              </a:rPr>
              <a:t>Referente di Ateneo per la Medicina di Genere</a:t>
            </a:r>
            <a:br>
              <a:rPr lang="it-IT" sz="1600" b="0" i="0" dirty="0">
                <a:solidFill>
                  <a:srgbClr val="000000"/>
                </a:solidFill>
                <a:effectLst/>
              </a:rPr>
            </a:br>
            <a:r>
              <a:rPr lang="it-IT" sz="1600" b="0" i="0" dirty="0">
                <a:solidFill>
                  <a:srgbClr val="000000"/>
                </a:solidFill>
                <a:effectLst/>
              </a:rPr>
              <a:t>Coordinatore del Dottorato di Medicina Traslazionale</a:t>
            </a:r>
            <a:br>
              <a:rPr lang="it-IT" sz="1600" b="0" i="0" dirty="0">
                <a:solidFill>
                  <a:srgbClr val="000000"/>
                </a:solidFill>
                <a:effectLst/>
              </a:rPr>
            </a:br>
            <a:r>
              <a:rPr lang="it-IT" sz="1600" b="0" i="0" dirty="0">
                <a:solidFill>
                  <a:srgbClr val="000000"/>
                </a:solidFill>
                <a:effectLst/>
              </a:rPr>
              <a:t>Direttore U.O.C. Endocrinologia e Malattie del Metabolismo</a:t>
            </a:r>
            <a:br>
              <a:rPr lang="it-IT" sz="1600" b="0" i="0" dirty="0">
                <a:solidFill>
                  <a:srgbClr val="000000"/>
                </a:solidFill>
                <a:effectLst/>
              </a:rPr>
            </a:br>
            <a:r>
              <a:rPr lang="it-IT" sz="1600" b="0" i="0" dirty="0">
                <a:solidFill>
                  <a:srgbClr val="000000"/>
                </a:solidFill>
                <a:effectLst/>
              </a:rPr>
              <a:t>Direttore della Scuola di Specializzazione in Endocrinologia e Malattie del Metabolismo</a:t>
            </a:r>
            <a:endParaRPr lang="it-IT" sz="1600" b="0" i="0" dirty="0">
              <a:solidFill>
                <a:srgbClr val="242424"/>
              </a:solidFill>
              <a:effectLst/>
            </a:endParaRPr>
          </a:p>
          <a:p>
            <a:pPr algn="ctr">
              <a:buNone/>
            </a:pPr>
            <a:r>
              <a:rPr lang="it-IT" sz="1600" b="0" i="0" dirty="0">
                <a:solidFill>
                  <a:srgbClr val="000000"/>
                </a:solidFill>
                <a:effectLst/>
              </a:rPr>
              <a:t>Dipartimento di Scienze Mediche e Chirurgiche Avanzate</a:t>
            </a:r>
          </a:p>
          <a:p>
            <a:pPr algn="ctr">
              <a:buNone/>
            </a:pPr>
            <a:r>
              <a:rPr lang="it-IT" sz="1600" dirty="0">
                <a:solidFill>
                  <a:srgbClr val="242424"/>
                </a:solidFill>
              </a:rPr>
              <a:t>Presidente Commissione diabetologica  Regione Campania </a:t>
            </a:r>
            <a:endParaRPr lang="it-IT" sz="1600" dirty="0">
              <a:solidFill>
                <a:srgbClr val="000000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350BCB8-F4B8-1214-E151-27218EE12B76}"/>
              </a:ext>
            </a:extLst>
          </p:cNvPr>
          <p:cNvSpPr txBox="1"/>
          <p:nvPr/>
        </p:nvSpPr>
        <p:spPr>
          <a:xfrm>
            <a:off x="764968" y="120930"/>
            <a:ext cx="10662060" cy="1323439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0" lang="it-IT" sz="4000" i="0" u="none" strike="noStrike" kern="120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ptos Display" panose="02110004020202020204"/>
                <a:ea typeface="+mj-ea"/>
                <a:cs typeface="+mj-cs"/>
              </a:rPr>
              <a:t>LA RIVOLUZIONE DEI DOPPI AGONISTI GLP1- GIP: RISULTATI DAI SURPASS E SURMOUNT TRIALS</a:t>
            </a:r>
            <a:endParaRPr lang="it-IT" sz="4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916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1AB22-A063-598E-63B3-A2CD977EB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9F6196C-3E10-7DE6-8ACE-5E8DC55247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182" y="-18516"/>
            <a:ext cx="11083636" cy="6234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60C2BB-8E0E-7284-631A-220C2FC612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182" y="-18516"/>
            <a:ext cx="11083636" cy="6234545"/>
          </a:xfrm>
          <a:prstGeom prst="rect">
            <a:avLst/>
          </a:prstGeom>
        </p:spPr>
      </p:pic>
      <p:pic>
        <p:nvPicPr>
          <p:cNvPr id="3" name="Picture 2" descr="Sunburst chart&#10;&#10;Description automatically generated">
            <a:extLst>
              <a:ext uri="{FF2B5EF4-FFF2-40B4-BE49-F238E27FC236}">
                <a16:creationId xmlns:a16="http://schemas.microsoft.com/office/drawing/2014/main" id="{F1932E86-945A-5C7A-1E49-D555ADBEE5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82" y="233272"/>
            <a:ext cx="11083636" cy="623454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ADA03DF4-A7B6-09B1-2013-21FAC2F11F0D}"/>
              </a:ext>
            </a:extLst>
          </p:cNvPr>
          <p:cNvSpPr/>
          <p:nvPr/>
        </p:nvSpPr>
        <p:spPr>
          <a:xfrm>
            <a:off x="0" y="-10444"/>
            <a:ext cx="12192000" cy="794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980C59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ADA-EASD 2022 Consensus on Treatment of T2DM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136F639-1215-F97C-3162-7D9DA433517B}"/>
              </a:ext>
            </a:extLst>
          </p:cNvPr>
          <p:cNvSpPr/>
          <p:nvPr/>
        </p:nvSpPr>
        <p:spPr>
          <a:xfrm>
            <a:off x="7278129" y="1839856"/>
            <a:ext cx="2656702" cy="506627"/>
          </a:xfrm>
          <a:prstGeom prst="rect">
            <a:avLst/>
          </a:prstGeom>
          <a:solidFill>
            <a:srgbClr val="FFFFFF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DF0126E-064B-EA27-9379-706DB9695165}"/>
              </a:ext>
            </a:extLst>
          </p:cNvPr>
          <p:cNvSpPr/>
          <p:nvPr/>
        </p:nvSpPr>
        <p:spPr>
          <a:xfrm>
            <a:off x="7278129" y="3019926"/>
            <a:ext cx="2656702" cy="1612557"/>
          </a:xfrm>
          <a:prstGeom prst="rect">
            <a:avLst/>
          </a:prstGeom>
          <a:solidFill>
            <a:srgbClr val="FFFFFF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" name="Rettangolo 3">
            <a:extLst>
              <a:ext uri="{FF2B5EF4-FFF2-40B4-BE49-F238E27FC236}">
                <a16:creationId xmlns:a16="http://schemas.microsoft.com/office/drawing/2014/main" id="{5B4A7E88-4DC4-B9E1-DA43-6455D247FEB5}"/>
              </a:ext>
            </a:extLst>
          </p:cNvPr>
          <p:cNvSpPr/>
          <p:nvPr/>
        </p:nvSpPr>
        <p:spPr>
          <a:xfrm>
            <a:off x="0" y="215750"/>
            <a:ext cx="12192000" cy="794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3675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ADA-EASD 2022 Consensus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D43675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sul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3675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D43675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trattamento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3675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3675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del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D43675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diabete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3675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di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D43675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tipo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3675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2 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6532F9B1-C222-3349-2AC9-96A8F8CE1BF6}"/>
              </a:ext>
            </a:extLst>
          </p:cNvPr>
          <p:cNvSpPr txBox="1"/>
          <p:nvPr/>
        </p:nvSpPr>
        <p:spPr>
          <a:xfrm>
            <a:off x="173275" y="5793941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Davies MJ, </a:t>
            </a:r>
            <a:r>
              <a:rPr kumimoji="0" lang="en-US" sz="700" b="0" i="0" u="none" strike="noStrike" kern="1200" cap="none" spc="-51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Aroda</a:t>
            </a:r>
            <a:r>
              <a:rPr kumimoji="0" lang="en-US" sz="700" b="0" i="0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VR, Collins BS, Gabbay RA, Green J, </a:t>
            </a:r>
            <a:r>
              <a:rPr kumimoji="0" lang="en-US" sz="700" b="0" i="0" u="none" strike="noStrike" kern="1200" cap="none" spc="-51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Maruthur</a:t>
            </a:r>
            <a:r>
              <a:rPr kumimoji="0" lang="en-US" sz="700" b="0" i="0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NM, Rosas SE, Del Prato S, Mathieu C, Mingrone G, Rossing P, Tankova T, Tsapas A, Buse JB</a:t>
            </a:r>
            <a:br>
              <a:rPr kumimoji="0" lang="en-US" sz="700" b="0" i="0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kumimoji="0" lang="en-US" sz="700" b="0" i="1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Diabetes Care </a:t>
            </a:r>
            <a:r>
              <a:rPr kumimoji="0" lang="en-US" sz="700" b="0" i="0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2022; </a:t>
            </a: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45:2753-2786</a:t>
            </a:r>
            <a:r>
              <a:rPr kumimoji="0" lang="en-US" sz="700" b="0" i="0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- </a:t>
            </a:r>
            <a:r>
              <a:rPr kumimoji="0" lang="en-US" sz="700" b="0" i="1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Diabetologia </a:t>
            </a:r>
            <a:r>
              <a:rPr kumimoji="0" lang="en-US" sz="700" b="0" i="0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2022; </a:t>
            </a: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65:1925-1966</a:t>
            </a:r>
            <a:endParaRPr kumimoji="0" lang="en-US" sz="700" b="0" i="1" u="none" strike="noStrike" kern="1200" cap="none" spc="-5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84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E9DDB-A1ED-FEEC-F209-ACF6D0DA1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>
            <a:extLst>
              <a:ext uri="{FF2B5EF4-FFF2-40B4-BE49-F238E27FC236}">
                <a16:creationId xmlns:a16="http://schemas.microsoft.com/office/drawing/2014/main" id="{C535713A-048F-4E46-7C49-58E1F228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7801"/>
            <a:ext cx="12192000" cy="879730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err="1">
                <a:solidFill>
                  <a:srgbClr val="C00000"/>
                </a:solidFill>
                <a:latin typeface="+mn-lt"/>
              </a:rPr>
              <a:t>Tirzepatide</a:t>
            </a:r>
            <a:r>
              <a:rPr lang="it-IT" sz="2400" b="1" dirty="0">
                <a:solidFill>
                  <a:srgbClr val="C00000"/>
                </a:solidFill>
                <a:latin typeface="+mn-lt"/>
              </a:rPr>
              <a:t> comporta una riduzione marcata e persistente di pressione sistolica e diastolica già al dosaggio di 5 mg</a:t>
            </a:r>
          </a:p>
        </p:txBody>
      </p:sp>
      <p:grpSp>
        <p:nvGrpSpPr>
          <p:cNvPr id="13" name="Group 5">
            <a:extLst>
              <a:ext uri="{FF2B5EF4-FFF2-40B4-BE49-F238E27FC236}">
                <a16:creationId xmlns:a16="http://schemas.microsoft.com/office/drawing/2014/main" id="{222147E0-390E-DEAF-71CA-C2B0C0E5C2CB}"/>
              </a:ext>
            </a:extLst>
          </p:cNvPr>
          <p:cNvGrpSpPr/>
          <p:nvPr/>
        </p:nvGrpSpPr>
        <p:grpSpPr>
          <a:xfrm>
            <a:off x="-174898" y="882254"/>
            <a:ext cx="4429697" cy="3394237"/>
            <a:chOff x="354063" y="1259434"/>
            <a:chExt cx="5566683" cy="4226965"/>
          </a:xfrm>
        </p:grpSpPr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28E6D736-604F-BAE4-963A-AFC92FF27C66}"/>
                </a:ext>
              </a:extLst>
            </p:cNvPr>
            <p:cNvSpPr txBox="1"/>
            <p:nvPr/>
          </p:nvSpPr>
          <p:spPr>
            <a:xfrm>
              <a:off x="1513839" y="1259434"/>
              <a:ext cx="3412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err="1">
                  <a:ln>
                    <a:noFill/>
                  </a:ln>
                  <a:solidFill>
                    <a:srgbClr val="625A53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Pressione</a:t>
              </a:r>
              <a:r>
                <a:rPr kumimoji="0" lang="en-IE" sz="1800" b="1" i="0" u="none" strike="noStrike" kern="1200" cap="none" spc="0" normalizeH="0" baseline="0" noProof="0">
                  <a:ln>
                    <a:noFill/>
                  </a:ln>
                  <a:solidFill>
                    <a:srgbClr val="625A53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en-IE" sz="1800" b="1" i="0" u="none" strike="noStrike" kern="1200" cap="none" spc="0" normalizeH="0" baseline="0" noProof="0" err="1">
                  <a:ln>
                    <a:noFill/>
                  </a:ln>
                  <a:solidFill>
                    <a:srgbClr val="625A53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Sistolica</a:t>
              </a:r>
              <a:endParaRPr kumimoji="0" lang="en-IE" sz="1800" b="1" i="0" u="none" strike="noStrike" kern="1200" cap="none" spc="0" normalizeH="0" baseline="0" noProof="0">
                <a:ln>
                  <a:noFill/>
                </a:ln>
                <a:solidFill>
                  <a:srgbClr val="625A5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aphicFrame>
          <p:nvGraphicFramePr>
            <p:cNvPr id="15" name="Object 1">
              <a:extLst>
                <a:ext uri="{FF2B5EF4-FFF2-40B4-BE49-F238E27FC236}">
                  <a16:creationId xmlns:a16="http://schemas.microsoft.com/office/drawing/2014/main" id="{B5CC81E1-C1E8-511C-B2E2-71A8DA1471E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4063" y="1543238"/>
            <a:ext cx="5566683" cy="3943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9" r:id="rId2" imgW="3896668" imgH="2760481" progId="Prism9.Document">
                    <p:embed/>
                  </p:oleObj>
                </mc:Choice>
                <mc:Fallback>
                  <p:oleObj name="Prism 9" r:id="rId2" imgW="3896668" imgH="2760481" progId="Prism9.Document">
                    <p:embed/>
                    <p:pic>
                      <p:nvPicPr>
                        <p:cNvPr id="15" name="Object 1">
                          <a:extLst>
                            <a:ext uri="{FF2B5EF4-FFF2-40B4-BE49-F238E27FC236}">
                              <a16:creationId xmlns:a16="http://schemas.microsoft.com/office/drawing/2014/main" id="{B5CC81E1-C1E8-511C-B2E2-71A8DA1471E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354063" y="1543238"/>
                          <a:ext cx="5566683" cy="394316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715449-26AC-5A86-432D-AC1ECE20096C}"/>
              </a:ext>
            </a:extLst>
          </p:cNvPr>
          <p:cNvGrpSpPr/>
          <p:nvPr/>
        </p:nvGrpSpPr>
        <p:grpSpPr>
          <a:xfrm>
            <a:off x="3742353" y="882254"/>
            <a:ext cx="4429695" cy="3447287"/>
            <a:chOff x="6271256" y="1235926"/>
            <a:chExt cx="5566681" cy="4293030"/>
          </a:xfrm>
        </p:grpSpPr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F0E4A032-6525-6A78-3D0D-47ED9A253B4C}"/>
                </a:ext>
              </a:extLst>
            </p:cNvPr>
            <p:cNvSpPr txBox="1"/>
            <p:nvPr/>
          </p:nvSpPr>
          <p:spPr>
            <a:xfrm>
              <a:off x="7478174" y="1235926"/>
              <a:ext cx="3412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err="1">
                  <a:ln>
                    <a:noFill/>
                  </a:ln>
                  <a:solidFill>
                    <a:srgbClr val="625A53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Pressione</a:t>
              </a:r>
              <a:r>
                <a:rPr kumimoji="0" lang="en-IE" sz="1800" b="1" i="0" u="none" strike="noStrike" kern="1200" cap="none" spc="0" normalizeH="0" baseline="0" noProof="0">
                  <a:ln>
                    <a:noFill/>
                  </a:ln>
                  <a:solidFill>
                    <a:srgbClr val="625A53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en-IE" sz="1800" b="1" i="0" u="none" strike="noStrike" kern="1200" cap="none" spc="0" normalizeH="0" baseline="0" noProof="0" err="1">
                  <a:ln>
                    <a:noFill/>
                  </a:ln>
                  <a:solidFill>
                    <a:srgbClr val="625A53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Diastolica</a:t>
              </a:r>
              <a:endParaRPr kumimoji="0" lang="en-IE" sz="1800" b="1" i="0" u="none" strike="noStrike" kern="1200" cap="none" spc="0" normalizeH="0" baseline="0" noProof="0">
                <a:ln>
                  <a:noFill/>
                </a:ln>
                <a:solidFill>
                  <a:srgbClr val="625A5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aphicFrame>
          <p:nvGraphicFramePr>
            <p:cNvPr id="18" name="Object 2">
              <a:extLst>
                <a:ext uri="{FF2B5EF4-FFF2-40B4-BE49-F238E27FC236}">
                  <a16:creationId xmlns:a16="http://schemas.microsoft.com/office/drawing/2014/main" id="{8071DD42-F51C-D44E-515E-C98F61F78D6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271256" y="1519743"/>
            <a:ext cx="5566681" cy="4009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9" r:id="rId4" imgW="3823561" imgH="2754361" progId="Prism9.Document">
                    <p:embed/>
                  </p:oleObj>
                </mc:Choice>
                <mc:Fallback>
                  <p:oleObj name="Prism 9" r:id="rId4" imgW="3823561" imgH="2754361" progId="Prism9.Document">
                    <p:embed/>
                    <p:pic>
                      <p:nvPicPr>
                        <p:cNvPr id="18" name="Object 2">
                          <a:extLst>
                            <a:ext uri="{FF2B5EF4-FFF2-40B4-BE49-F238E27FC236}">
                              <a16:creationId xmlns:a16="http://schemas.microsoft.com/office/drawing/2014/main" id="{8071DD42-F51C-D44E-515E-C98F61F78D6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271256" y="1519743"/>
                          <a:ext cx="5566681" cy="40092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9" name="Group 16">
            <a:extLst>
              <a:ext uri="{FF2B5EF4-FFF2-40B4-BE49-F238E27FC236}">
                <a16:creationId xmlns:a16="http://schemas.microsoft.com/office/drawing/2014/main" id="{C0737C7A-13E6-36E7-9526-1E58412D16C9}"/>
              </a:ext>
            </a:extLst>
          </p:cNvPr>
          <p:cNvGrpSpPr/>
          <p:nvPr/>
        </p:nvGrpSpPr>
        <p:grpSpPr>
          <a:xfrm>
            <a:off x="567659" y="4545893"/>
            <a:ext cx="6188611" cy="243754"/>
            <a:chOff x="2599734" y="6160282"/>
            <a:chExt cx="7777064" cy="303555"/>
          </a:xfrm>
        </p:grpSpPr>
        <p:grpSp>
          <p:nvGrpSpPr>
            <p:cNvPr id="20" name="Group 17">
              <a:extLst>
                <a:ext uri="{FF2B5EF4-FFF2-40B4-BE49-F238E27FC236}">
                  <a16:creationId xmlns:a16="http://schemas.microsoft.com/office/drawing/2014/main" id="{56896C1B-A952-2AE1-437F-04FB803065FC}"/>
                </a:ext>
              </a:extLst>
            </p:cNvPr>
            <p:cNvGrpSpPr/>
            <p:nvPr/>
          </p:nvGrpSpPr>
          <p:grpSpPr>
            <a:xfrm>
              <a:off x="2599734" y="6160282"/>
              <a:ext cx="7777064" cy="303555"/>
              <a:chOff x="2397831" y="6196684"/>
              <a:chExt cx="7777064" cy="303555"/>
            </a:xfrm>
          </p:grpSpPr>
          <p:sp>
            <p:nvSpPr>
              <p:cNvPr id="22" name="TextBox 19">
                <a:extLst>
                  <a:ext uri="{FF2B5EF4-FFF2-40B4-BE49-F238E27FC236}">
                    <a16:creationId xmlns:a16="http://schemas.microsoft.com/office/drawing/2014/main" id="{059DE7B9-4C1A-EE25-A3B1-A7E567ECE283}"/>
                  </a:ext>
                </a:extLst>
              </p:cNvPr>
              <p:cNvSpPr txBox="1"/>
              <p:nvPr/>
            </p:nvSpPr>
            <p:spPr>
              <a:xfrm>
                <a:off x="2614271" y="6196684"/>
                <a:ext cx="144925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625A5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Tirzepatide 5 mg</a:t>
                </a:r>
              </a:p>
            </p:txBody>
          </p:sp>
          <p:cxnSp>
            <p:nvCxnSpPr>
              <p:cNvPr id="23" name="Straight Connector 20">
                <a:extLst>
                  <a:ext uri="{FF2B5EF4-FFF2-40B4-BE49-F238E27FC236}">
                    <a16:creationId xmlns:a16="http://schemas.microsoft.com/office/drawing/2014/main" id="{020F8371-A943-8501-A0BB-65174CF54244}"/>
                  </a:ext>
                </a:extLst>
              </p:cNvPr>
              <p:cNvCxnSpPr/>
              <p:nvPr/>
            </p:nvCxnSpPr>
            <p:spPr>
              <a:xfrm flipH="1">
                <a:off x="4448334" y="6348320"/>
                <a:ext cx="188391" cy="0"/>
              </a:xfrm>
              <a:prstGeom prst="line">
                <a:avLst/>
              </a:prstGeom>
              <a:ln w="127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>
                <a:extLst>
                  <a:ext uri="{FF2B5EF4-FFF2-40B4-BE49-F238E27FC236}">
                    <a16:creationId xmlns:a16="http://schemas.microsoft.com/office/drawing/2014/main" id="{BCA4B167-AD9A-F366-4873-0A9FFFA01135}"/>
                  </a:ext>
                </a:extLst>
              </p:cNvPr>
              <p:cNvCxnSpPr/>
              <p:nvPr/>
            </p:nvCxnSpPr>
            <p:spPr>
              <a:xfrm flipH="1">
                <a:off x="2397831" y="6342668"/>
                <a:ext cx="188391" cy="0"/>
              </a:xfrm>
              <a:prstGeom prst="line">
                <a:avLst/>
              </a:prstGeom>
              <a:ln w="12700">
                <a:solidFill>
                  <a:srgbClr val="AEE2F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Isosceles Triangle 22">
                <a:extLst>
                  <a:ext uri="{FF2B5EF4-FFF2-40B4-BE49-F238E27FC236}">
                    <a16:creationId xmlns:a16="http://schemas.microsoft.com/office/drawing/2014/main" id="{052D8DEF-9D29-0260-F977-BE2EF4C8CD68}"/>
                  </a:ext>
                </a:extLst>
              </p:cNvPr>
              <p:cNvSpPr/>
              <p:nvPr/>
            </p:nvSpPr>
            <p:spPr>
              <a:xfrm rot="10800000">
                <a:off x="4502882" y="6309932"/>
                <a:ext cx="91440" cy="87824"/>
              </a:xfrm>
              <a:prstGeom prst="triangle">
                <a:avLst/>
              </a:prstGeom>
              <a:solidFill>
                <a:srgbClr val="0066FF"/>
              </a:solidFill>
              <a:ln w="6350">
                <a:solidFill>
                  <a:srgbClr val="00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23">
                <a:extLst>
                  <a:ext uri="{FF2B5EF4-FFF2-40B4-BE49-F238E27FC236}">
                    <a16:creationId xmlns:a16="http://schemas.microsoft.com/office/drawing/2014/main" id="{4BE2C702-15B0-4900-FAFE-D81A04811463}"/>
                  </a:ext>
                </a:extLst>
              </p:cNvPr>
              <p:cNvSpPr/>
              <p:nvPr/>
            </p:nvSpPr>
            <p:spPr>
              <a:xfrm>
                <a:off x="2443716" y="6301398"/>
                <a:ext cx="91440" cy="87824"/>
              </a:xfrm>
              <a:prstGeom prst="ellipse">
                <a:avLst/>
              </a:prstGeom>
              <a:solidFill>
                <a:srgbClr val="AEE2FB"/>
              </a:solidFill>
              <a:ln w="6350">
                <a:solidFill>
                  <a:srgbClr val="AEE2F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24">
                <a:extLst>
                  <a:ext uri="{FF2B5EF4-FFF2-40B4-BE49-F238E27FC236}">
                    <a16:creationId xmlns:a16="http://schemas.microsoft.com/office/drawing/2014/main" id="{F51BA350-A654-C902-A452-AB7BA72F58ED}"/>
                  </a:ext>
                </a:extLst>
              </p:cNvPr>
              <p:cNvSpPr txBox="1"/>
              <p:nvPr/>
            </p:nvSpPr>
            <p:spPr>
              <a:xfrm>
                <a:off x="6715193" y="6212778"/>
                <a:ext cx="14068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25A5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Tirzepatide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25A5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15 mg</a:t>
                </a:r>
              </a:p>
            </p:txBody>
          </p:sp>
          <p:cxnSp>
            <p:nvCxnSpPr>
              <p:cNvPr id="28" name="Straight Connector 25">
                <a:extLst>
                  <a:ext uri="{FF2B5EF4-FFF2-40B4-BE49-F238E27FC236}">
                    <a16:creationId xmlns:a16="http://schemas.microsoft.com/office/drawing/2014/main" id="{AD1C8013-BFF6-C654-22BB-D23D7D014D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67182" y="6356938"/>
                <a:ext cx="224939" cy="0"/>
              </a:xfrm>
              <a:prstGeom prst="line">
                <a:avLst/>
              </a:prstGeom>
              <a:ln w="12700">
                <a:solidFill>
                  <a:srgbClr val="5A5A5A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>
                <a:extLst>
                  <a:ext uri="{FF2B5EF4-FFF2-40B4-BE49-F238E27FC236}">
                    <a16:creationId xmlns:a16="http://schemas.microsoft.com/office/drawing/2014/main" id="{342FA953-0810-6A39-8C30-EA0187C63C5E}"/>
                  </a:ext>
                </a:extLst>
              </p:cNvPr>
              <p:cNvCxnSpPr/>
              <p:nvPr/>
            </p:nvCxnSpPr>
            <p:spPr>
              <a:xfrm flipH="1">
                <a:off x="6506720" y="6353346"/>
                <a:ext cx="188391" cy="0"/>
              </a:xfrm>
              <a:prstGeom prst="line">
                <a:avLst/>
              </a:prstGeom>
              <a:ln w="12700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Diamond 27">
                <a:extLst>
                  <a:ext uri="{FF2B5EF4-FFF2-40B4-BE49-F238E27FC236}">
                    <a16:creationId xmlns:a16="http://schemas.microsoft.com/office/drawing/2014/main" id="{F021AC01-3A80-19A9-B3C5-6E9C1A6A5119}"/>
                  </a:ext>
                </a:extLst>
              </p:cNvPr>
              <p:cNvSpPr/>
              <p:nvPr/>
            </p:nvSpPr>
            <p:spPr>
              <a:xfrm>
                <a:off x="6554183" y="6310513"/>
                <a:ext cx="91440" cy="87824"/>
              </a:xfrm>
              <a:prstGeom prst="diamond">
                <a:avLst/>
              </a:prstGeom>
              <a:solidFill>
                <a:srgbClr val="000099"/>
              </a:solidFill>
              <a:ln w="6350"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DFE0777-4F28-7AC7-FB7A-8DD0DC535553}"/>
                  </a:ext>
                </a:extLst>
              </p:cNvPr>
              <p:cNvSpPr txBox="1"/>
              <p:nvPr/>
            </p:nvSpPr>
            <p:spPr>
              <a:xfrm>
                <a:off x="4651926" y="6207569"/>
                <a:ext cx="144925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625A5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Tirzepatide 10 mg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589DD-D2CD-ABC1-F232-162CE1D0F7CD}"/>
                  </a:ext>
                </a:extLst>
              </p:cNvPr>
              <p:cNvSpPr txBox="1"/>
              <p:nvPr/>
            </p:nvSpPr>
            <p:spPr>
              <a:xfrm>
                <a:off x="8925835" y="6223240"/>
                <a:ext cx="12490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625A5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Insulin Glargine</a:t>
                </a:r>
              </a:p>
            </p:txBody>
          </p:sp>
        </p:grpSp>
        <p:sp>
          <p:nvSpPr>
            <p:cNvPr id="21" name="Oval 18">
              <a:extLst>
                <a:ext uri="{FF2B5EF4-FFF2-40B4-BE49-F238E27FC236}">
                  <a16:creationId xmlns:a16="http://schemas.microsoft.com/office/drawing/2014/main" id="{3F94CD15-2141-B184-AD73-8D835E32367D}"/>
                </a:ext>
              </a:extLst>
            </p:cNvPr>
            <p:cNvSpPr/>
            <p:nvPr/>
          </p:nvSpPr>
          <p:spPr>
            <a:xfrm>
              <a:off x="8935834" y="6278545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A5A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D6A34AE8-D6F8-B0A8-7873-175BCF41C676}"/>
              </a:ext>
            </a:extLst>
          </p:cNvPr>
          <p:cNvSpPr txBox="1">
            <a:spLocks/>
          </p:cNvSpPr>
          <p:nvPr/>
        </p:nvSpPr>
        <p:spPr>
          <a:xfrm>
            <a:off x="1219200" y="6519742"/>
            <a:ext cx="10972800" cy="301752"/>
          </a:xfrm>
          <a:prstGeom prst="rect">
            <a:avLst/>
          </a:prstGeom>
        </p:spPr>
        <p:txBody>
          <a:bodyPr anchor="b" anchorCtr="0">
            <a:normAutofit fontScale="25000" lnSpcReduction="20000"/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Char char="•"/>
              <a:defRPr sz="3733">
                <a:solidFill>
                  <a:schemeClr val="tx1"/>
                </a:solidFill>
                <a:latin typeface="+mn-lt"/>
                <a:ea typeface="ヒラギノ角ゴ Pro W3" charset="0"/>
                <a:cs typeface="DIN-Regular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Char char="•"/>
              <a:defRPr sz="3467">
                <a:solidFill>
                  <a:schemeClr val="tx1"/>
                </a:solidFill>
                <a:latin typeface="+mn-lt"/>
                <a:ea typeface="ヒラギノ角ゴ Pro W3" charset="0"/>
                <a:cs typeface="DIN-Regular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ヒラギノ角ゴ Pro W3" charset="0"/>
                <a:cs typeface="DIN-Regular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Char char="•"/>
              <a:defRPr sz="2667">
                <a:solidFill>
                  <a:schemeClr val="tx1"/>
                </a:solidFill>
                <a:latin typeface="+mn-lt"/>
                <a:ea typeface="ヒラギノ角ゴ Pro W3" charset="0"/>
                <a:cs typeface="DIN-Regular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Char char="•"/>
              <a:defRPr>
                <a:solidFill>
                  <a:schemeClr val="tx1"/>
                </a:solidFill>
                <a:latin typeface="+mn-lt"/>
                <a:ea typeface="ヒラギノ角ゴ Pro W3" charset="0"/>
                <a:cs typeface="DIN-Regular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196B24"/>
              </a:buClr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ptos" panose="02110004020202020204"/>
            </a:endParaRPr>
          </a:p>
          <a:p>
            <a:pPr marL="0" marR="0" lvl="0" indent="0" algn="r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196B24"/>
              </a:buClr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ptos" panose="02110004020202020204"/>
            </a:endParaRPr>
          </a:p>
          <a:p>
            <a:pPr marL="0" marR="0" lvl="0" indent="0" algn="r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196B24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ptos" panose="02110004020202020204"/>
              </a:rPr>
              <a:t>Del Prato S, et al. </a:t>
            </a:r>
            <a:r>
              <a:rPr kumimoji="0" lang="en-US" sz="4400" b="1" i="1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ptos" panose="02110004020202020204"/>
              </a:rPr>
              <a:t>Lancet</a:t>
            </a: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ptos" panose="02110004020202020204"/>
              </a:rPr>
              <a:t>. 2021;398:1811-1824.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4AAAA2E-1825-0C13-63D8-B60B04E610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6236" y="999833"/>
            <a:ext cx="4475764" cy="290657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FDA6A4A-2660-356D-8D8B-CEB6C192A60D}"/>
              </a:ext>
            </a:extLst>
          </p:cNvPr>
          <p:cNvSpPr txBox="1"/>
          <p:nvPr/>
        </p:nvSpPr>
        <p:spPr>
          <a:xfrm>
            <a:off x="8060179" y="4134309"/>
            <a:ext cx="33919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 err="1">
                <a:solidFill>
                  <a:srgbClr val="C00000"/>
                </a:solidFill>
              </a:rPr>
              <a:t>Tirzepatide</a:t>
            </a:r>
            <a:r>
              <a:rPr lang="it-IT" sz="1800" b="1" dirty="0">
                <a:solidFill>
                  <a:srgbClr val="C00000"/>
                </a:solidFill>
              </a:rPr>
              <a:t> riduce la pressione arteriosa indipendentemente dalla eventuale terapia anti-ipertensiva in atto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37302577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0BC3F-E146-9D6C-55B8-F08EFD3CA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FEF11FC-37FE-0D67-B80A-ACD6CA776B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182" y="198051"/>
            <a:ext cx="11083636" cy="6234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BADB01-2477-B2F7-67BF-091FE68C44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182" y="198051"/>
            <a:ext cx="11083636" cy="6234545"/>
          </a:xfrm>
          <a:prstGeom prst="rect">
            <a:avLst/>
          </a:prstGeom>
        </p:spPr>
      </p:pic>
      <p:pic>
        <p:nvPicPr>
          <p:cNvPr id="3" name="Picture 2" descr="Sunburst chart&#10;&#10;Description automatically generated">
            <a:extLst>
              <a:ext uri="{FF2B5EF4-FFF2-40B4-BE49-F238E27FC236}">
                <a16:creationId xmlns:a16="http://schemas.microsoft.com/office/drawing/2014/main" id="{655DC247-7C74-C091-244B-EDC5596B19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82" y="449839"/>
            <a:ext cx="11083636" cy="623454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E078884-6AC0-19A3-9FB0-BFA47287101C}"/>
              </a:ext>
            </a:extLst>
          </p:cNvPr>
          <p:cNvSpPr/>
          <p:nvPr/>
        </p:nvSpPr>
        <p:spPr>
          <a:xfrm>
            <a:off x="0" y="206123"/>
            <a:ext cx="12192000" cy="794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980C59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ADA-EASD 2022 Consensus on Treatment of T2DM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318EAF9-2F9C-12F7-6B16-A2C386012855}"/>
              </a:ext>
            </a:extLst>
          </p:cNvPr>
          <p:cNvSpPr/>
          <p:nvPr/>
        </p:nvSpPr>
        <p:spPr>
          <a:xfrm>
            <a:off x="7278129" y="2056423"/>
            <a:ext cx="2656702" cy="1075038"/>
          </a:xfrm>
          <a:prstGeom prst="rect">
            <a:avLst/>
          </a:prstGeom>
          <a:solidFill>
            <a:srgbClr val="FFFFFF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81C771E-E1C2-2B32-1B30-E7C4C4BF572A}"/>
              </a:ext>
            </a:extLst>
          </p:cNvPr>
          <p:cNvSpPr/>
          <p:nvPr/>
        </p:nvSpPr>
        <p:spPr>
          <a:xfrm>
            <a:off x="7278129" y="3774012"/>
            <a:ext cx="2656702" cy="1075038"/>
          </a:xfrm>
          <a:prstGeom prst="rect">
            <a:avLst/>
          </a:prstGeom>
          <a:solidFill>
            <a:srgbClr val="FFFFFF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" name="Rettangolo 3">
            <a:extLst>
              <a:ext uri="{FF2B5EF4-FFF2-40B4-BE49-F238E27FC236}">
                <a16:creationId xmlns:a16="http://schemas.microsoft.com/office/drawing/2014/main" id="{76B8A017-FD56-84C6-542A-C621A9D0205D}"/>
              </a:ext>
            </a:extLst>
          </p:cNvPr>
          <p:cNvSpPr/>
          <p:nvPr/>
        </p:nvSpPr>
        <p:spPr>
          <a:xfrm>
            <a:off x="0" y="215750"/>
            <a:ext cx="12192000" cy="794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3675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ADA-EASD 2022 Consensus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D43675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sul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3675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D43675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trattamento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3675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3675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del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D43675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diabete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3675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di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D43675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tipo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3675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2 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6E0BD93F-4AF1-2E29-F825-1D2262EB1DD0}"/>
              </a:ext>
            </a:extLst>
          </p:cNvPr>
          <p:cNvSpPr txBox="1"/>
          <p:nvPr/>
        </p:nvSpPr>
        <p:spPr>
          <a:xfrm>
            <a:off x="413420" y="5830887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Davies MJ, </a:t>
            </a:r>
            <a:r>
              <a:rPr kumimoji="0" lang="en-US" sz="700" b="0" i="0" u="none" strike="noStrike" kern="1200" cap="none" spc="-51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Aroda</a:t>
            </a:r>
            <a:r>
              <a:rPr kumimoji="0" lang="en-US" sz="700" b="0" i="0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VR, Collins BS, Gabbay RA, Green J, </a:t>
            </a:r>
            <a:r>
              <a:rPr kumimoji="0" lang="en-US" sz="700" b="0" i="0" u="none" strike="noStrike" kern="1200" cap="none" spc="-51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Maruthur</a:t>
            </a:r>
            <a:r>
              <a:rPr kumimoji="0" lang="en-US" sz="700" b="0" i="0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NM, Rosas SE, Del Prato S, Mathieu C, Mingrone G, Rossing P, Tankova T, Tsapas A, Buse JB</a:t>
            </a:r>
            <a:br>
              <a:rPr kumimoji="0" lang="en-US" sz="700" b="0" i="0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kumimoji="0" lang="en-US" sz="700" b="0" i="1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Diabetes Care </a:t>
            </a:r>
            <a:r>
              <a:rPr kumimoji="0" lang="en-US" sz="700" b="0" i="0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2022; </a:t>
            </a: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45:2753-2786</a:t>
            </a:r>
            <a:r>
              <a:rPr kumimoji="0" lang="en-US" sz="700" b="0" i="0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- </a:t>
            </a:r>
            <a:r>
              <a:rPr kumimoji="0" lang="en-US" sz="700" b="0" i="1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Diabetologia </a:t>
            </a:r>
            <a:r>
              <a:rPr kumimoji="0" lang="en-US" sz="700" b="0" i="0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2022; </a:t>
            </a: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65:1925-1966</a:t>
            </a:r>
            <a:endParaRPr kumimoji="0" lang="en-US" sz="700" b="0" i="1" u="none" strike="noStrike" kern="1200" cap="none" spc="-5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216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EC6C0-7455-5361-8154-B9349BA42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8C036A-7414-EC46-1A8C-2968EA104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35" y="270539"/>
            <a:ext cx="11850130" cy="883925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 err="1">
                <a:solidFill>
                  <a:srgbClr val="C00000"/>
                </a:solidFill>
                <a:latin typeface="+mn-lt"/>
              </a:rPr>
              <a:t>Tirzepatide</a:t>
            </a:r>
            <a:r>
              <a:rPr lang="it-IT" sz="3600" b="1" dirty="0">
                <a:solidFill>
                  <a:srgbClr val="C00000"/>
                </a:solidFill>
                <a:latin typeface="+mn-lt"/>
              </a:rPr>
              <a:t> migliora in modo persistente il profilo lipidico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B2505C2-68DC-05A8-704E-B4D47ABF4A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662" y="1986073"/>
          <a:ext cx="3892550" cy="2840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" imgW="3892347" imgH="2839692" progId="Prism9.Document">
                  <p:embed/>
                </p:oleObj>
              </mc:Choice>
              <mc:Fallback>
                <p:oleObj name="Prism 9" r:id="rId2" imgW="3892347" imgH="2839692" progId="Prism9.Document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B2505C2-68DC-05A8-704E-B4D47ABF4A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5662" y="1986073"/>
                        <a:ext cx="3892550" cy="2840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40C85AD-8E65-5259-773C-5AA7391056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78212" y="2007932"/>
          <a:ext cx="4008771" cy="2831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4" imgW="3933402" imgH="2778484" progId="Prism9.Document">
                  <p:embed/>
                </p:oleObj>
              </mc:Choice>
              <mc:Fallback>
                <p:oleObj name="Prism 9" r:id="rId4" imgW="3933402" imgH="2778484" progId="Prism9.Document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40C85AD-8E65-5259-773C-5AA7391056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78212" y="2007932"/>
                        <a:ext cx="4008771" cy="28310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604024C-F83D-DBA8-D018-F1B3C0C137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36183" y="2045029"/>
          <a:ext cx="3906837" cy="277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6" imgW="3907472" imgH="2778484" progId="Prism9.Document">
                  <p:embed/>
                </p:oleObj>
              </mc:Choice>
              <mc:Fallback>
                <p:oleObj name="Prism 9" r:id="rId6" imgW="3907472" imgH="2778484" progId="Prism9.Document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604024C-F83D-DBA8-D018-F1B3C0C137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36183" y="2045029"/>
                        <a:ext cx="3906837" cy="277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23">
            <a:extLst>
              <a:ext uri="{FF2B5EF4-FFF2-40B4-BE49-F238E27FC236}">
                <a16:creationId xmlns:a16="http://schemas.microsoft.com/office/drawing/2014/main" id="{120B8C11-3B5C-EB62-658A-781EA3FD1EBA}"/>
              </a:ext>
            </a:extLst>
          </p:cNvPr>
          <p:cNvSpPr txBox="1"/>
          <p:nvPr/>
        </p:nvSpPr>
        <p:spPr>
          <a:xfrm>
            <a:off x="1737137" y="1549664"/>
            <a:ext cx="1288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625A5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Triglycerides</a:t>
            </a:r>
          </a:p>
        </p:txBody>
      </p:sp>
      <p:sp>
        <p:nvSpPr>
          <p:cNvPr id="8" name="TextBox 24">
            <a:extLst>
              <a:ext uri="{FF2B5EF4-FFF2-40B4-BE49-F238E27FC236}">
                <a16:creationId xmlns:a16="http://schemas.microsoft.com/office/drawing/2014/main" id="{26F15923-372B-3605-431D-47B36E9E264C}"/>
              </a:ext>
            </a:extLst>
          </p:cNvPr>
          <p:cNvSpPr txBox="1"/>
          <p:nvPr/>
        </p:nvSpPr>
        <p:spPr>
          <a:xfrm>
            <a:off x="5195984" y="1569984"/>
            <a:ext cx="1991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625A5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Non-HDL Cholesterol</a:t>
            </a:r>
          </a:p>
        </p:txBody>
      </p:sp>
      <p:sp>
        <p:nvSpPr>
          <p:cNvPr id="9" name="TextBox 27">
            <a:extLst>
              <a:ext uri="{FF2B5EF4-FFF2-40B4-BE49-F238E27FC236}">
                <a16:creationId xmlns:a16="http://schemas.microsoft.com/office/drawing/2014/main" id="{9E1748F0-8EFC-35D0-577C-1706D23E76A3}"/>
              </a:ext>
            </a:extLst>
          </p:cNvPr>
          <p:cNvSpPr txBox="1"/>
          <p:nvPr/>
        </p:nvSpPr>
        <p:spPr>
          <a:xfrm>
            <a:off x="9331745" y="1590304"/>
            <a:ext cx="1563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625A5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LDL Cholesterol</a:t>
            </a:r>
          </a:p>
        </p:txBody>
      </p:sp>
      <p:grpSp>
        <p:nvGrpSpPr>
          <p:cNvPr id="10" name="Group 48">
            <a:extLst>
              <a:ext uri="{FF2B5EF4-FFF2-40B4-BE49-F238E27FC236}">
                <a16:creationId xmlns:a16="http://schemas.microsoft.com/office/drawing/2014/main" id="{C27CBAD1-90B3-B527-77DB-0D9B5D1D79A2}"/>
              </a:ext>
            </a:extLst>
          </p:cNvPr>
          <p:cNvGrpSpPr/>
          <p:nvPr/>
        </p:nvGrpSpPr>
        <p:grpSpPr>
          <a:xfrm>
            <a:off x="2315173" y="5212117"/>
            <a:ext cx="7777064" cy="303555"/>
            <a:chOff x="2599734" y="6160282"/>
            <a:chExt cx="7777064" cy="303555"/>
          </a:xfrm>
        </p:grpSpPr>
        <p:grpSp>
          <p:nvGrpSpPr>
            <p:cNvPr id="11" name="Group 49">
              <a:extLst>
                <a:ext uri="{FF2B5EF4-FFF2-40B4-BE49-F238E27FC236}">
                  <a16:creationId xmlns:a16="http://schemas.microsoft.com/office/drawing/2014/main" id="{1DC3E9CB-C4ED-FACA-0533-E6CB7A14E6C8}"/>
                </a:ext>
              </a:extLst>
            </p:cNvPr>
            <p:cNvGrpSpPr/>
            <p:nvPr/>
          </p:nvGrpSpPr>
          <p:grpSpPr>
            <a:xfrm>
              <a:off x="2599734" y="6160282"/>
              <a:ext cx="7777064" cy="303555"/>
              <a:chOff x="2397831" y="6196684"/>
              <a:chExt cx="7777064" cy="303555"/>
            </a:xfrm>
          </p:grpSpPr>
          <p:sp>
            <p:nvSpPr>
              <p:cNvPr id="13" name="TextBox 51">
                <a:extLst>
                  <a:ext uri="{FF2B5EF4-FFF2-40B4-BE49-F238E27FC236}">
                    <a16:creationId xmlns:a16="http://schemas.microsoft.com/office/drawing/2014/main" id="{52F25E2B-13A6-125E-E19A-4F3AC0D7E680}"/>
                  </a:ext>
                </a:extLst>
              </p:cNvPr>
              <p:cNvSpPr txBox="1"/>
              <p:nvPr/>
            </p:nvSpPr>
            <p:spPr>
              <a:xfrm>
                <a:off x="2614271" y="6196684"/>
                <a:ext cx="144925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625A5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Tirzepatide 5 mg</a:t>
                </a:r>
              </a:p>
            </p:txBody>
          </p:sp>
          <p:cxnSp>
            <p:nvCxnSpPr>
              <p:cNvPr id="14" name="Straight Connector 52">
                <a:extLst>
                  <a:ext uri="{FF2B5EF4-FFF2-40B4-BE49-F238E27FC236}">
                    <a16:creationId xmlns:a16="http://schemas.microsoft.com/office/drawing/2014/main" id="{487B9805-791A-7F97-AEE4-F35404EF9DFD}"/>
                  </a:ext>
                </a:extLst>
              </p:cNvPr>
              <p:cNvCxnSpPr/>
              <p:nvPr/>
            </p:nvCxnSpPr>
            <p:spPr>
              <a:xfrm flipH="1">
                <a:off x="4448334" y="6348320"/>
                <a:ext cx="188391" cy="0"/>
              </a:xfrm>
              <a:prstGeom prst="line">
                <a:avLst/>
              </a:prstGeom>
              <a:ln w="127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>
                <a:extLst>
                  <a:ext uri="{FF2B5EF4-FFF2-40B4-BE49-F238E27FC236}">
                    <a16:creationId xmlns:a16="http://schemas.microsoft.com/office/drawing/2014/main" id="{DA84C6BA-1CB2-E221-2295-A7B855E79400}"/>
                  </a:ext>
                </a:extLst>
              </p:cNvPr>
              <p:cNvCxnSpPr/>
              <p:nvPr/>
            </p:nvCxnSpPr>
            <p:spPr>
              <a:xfrm flipH="1">
                <a:off x="2397831" y="6342668"/>
                <a:ext cx="188391" cy="0"/>
              </a:xfrm>
              <a:prstGeom prst="line">
                <a:avLst/>
              </a:prstGeom>
              <a:ln w="12700">
                <a:solidFill>
                  <a:srgbClr val="AEE2F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Isosceles Triangle 54">
                <a:extLst>
                  <a:ext uri="{FF2B5EF4-FFF2-40B4-BE49-F238E27FC236}">
                    <a16:creationId xmlns:a16="http://schemas.microsoft.com/office/drawing/2014/main" id="{6D0ECFEB-2D8C-6116-BB97-FCEC662E35A6}"/>
                  </a:ext>
                </a:extLst>
              </p:cNvPr>
              <p:cNvSpPr/>
              <p:nvPr/>
            </p:nvSpPr>
            <p:spPr>
              <a:xfrm rot="10800000">
                <a:off x="4502882" y="6309932"/>
                <a:ext cx="91440" cy="87824"/>
              </a:xfrm>
              <a:prstGeom prst="triangle">
                <a:avLst/>
              </a:prstGeom>
              <a:solidFill>
                <a:srgbClr val="0066FF"/>
              </a:solidFill>
              <a:ln w="6350">
                <a:solidFill>
                  <a:srgbClr val="00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" name="Oval 55">
                <a:extLst>
                  <a:ext uri="{FF2B5EF4-FFF2-40B4-BE49-F238E27FC236}">
                    <a16:creationId xmlns:a16="http://schemas.microsoft.com/office/drawing/2014/main" id="{00E0F6F8-491E-588A-8B06-AE4CC70AB86A}"/>
                  </a:ext>
                </a:extLst>
              </p:cNvPr>
              <p:cNvSpPr/>
              <p:nvPr/>
            </p:nvSpPr>
            <p:spPr>
              <a:xfrm>
                <a:off x="2443716" y="6301398"/>
                <a:ext cx="91440" cy="87824"/>
              </a:xfrm>
              <a:prstGeom prst="ellipse">
                <a:avLst/>
              </a:prstGeom>
              <a:solidFill>
                <a:srgbClr val="AEE2FB"/>
              </a:solidFill>
              <a:ln w="6350">
                <a:solidFill>
                  <a:srgbClr val="AEE2F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56">
                <a:extLst>
                  <a:ext uri="{FF2B5EF4-FFF2-40B4-BE49-F238E27FC236}">
                    <a16:creationId xmlns:a16="http://schemas.microsoft.com/office/drawing/2014/main" id="{64DAC67F-6BBF-DD67-8445-78090AF5BBEE}"/>
                  </a:ext>
                </a:extLst>
              </p:cNvPr>
              <p:cNvSpPr txBox="1"/>
              <p:nvPr/>
            </p:nvSpPr>
            <p:spPr>
              <a:xfrm>
                <a:off x="6715193" y="6212778"/>
                <a:ext cx="14068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625A5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Tirzepatide 15 mg</a:t>
                </a:r>
              </a:p>
            </p:txBody>
          </p:sp>
          <p:cxnSp>
            <p:nvCxnSpPr>
              <p:cNvPr id="19" name="Straight Connector 57">
                <a:extLst>
                  <a:ext uri="{FF2B5EF4-FFF2-40B4-BE49-F238E27FC236}">
                    <a16:creationId xmlns:a16="http://schemas.microsoft.com/office/drawing/2014/main" id="{FA86F51D-1489-BFA3-239A-2D55B6B2B9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67182" y="6356938"/>
                <a:ext cx="224939" cy="0"/>
              </a:xfrm>
              <a:prstGeom prst="line">
                <a:avLst/>
              </a:prstGeom>
              <a:ln w="12700">
                <a:solidFill>
                  <a:srgbClr val="5A5A5A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>
                <a:extLst>
                  <a:ext uri="{FF2B5EF4-FFF2-40B4-BE49-F238E27FC236}">
                    <a16:creationId xmlns:a16="http://schemas.microsoft.com/office/drawing/2014/main" id="{8F18D43E-63B8-E00B-7B15-578665120C51}"/>
                  </a:ext>
                </a:extLst>
              </p:cNvPr>
              <p:cNvCxnSpPr/>
              <p:nvPr/>
            </p:nvCxnSpPr>
            <p:spPr>
              <a:xfrm flipH="1">
                <a:off x="6506720" y="6353346"/>
                <a:ext cx="188391" cy="0"/>
              </a:xfrm>
              <a:prstGeom prst="line">
                <a:avLst/>
              </a:prstGeom>
              <a:ln w="12700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Diamond 59">
                <a:extLst>
                  <a:ext uri="{FF2B5EF4-FFF2-40B4-BE49-F238E27FC236}">
                    <a16:creationId xmlns:a16="http://schemas.microsoft.com/office/drawing/2014/main" id="{2B160C2D-57F7-A252-A3BE-16363634A4D7}"/>
                  </a:ext>
                </a:extLst>
              </p:cNvPr>
              <p:cNvSpPr/>
              <p:nvPr/>
            </p:nvSpPr>
            <p:spPr>
              <a:xfrm>
                <a:off x="6554183" y="6310513"/>
                <a:ext cx="91440" cy="87824"/>
              </a:xfrm>
              <a:prstGeom prst="diamond">
                <a:avLst/>
              </a:prstGeom>
              <a:solidFill>
                <a:srgbClr val="000099"/>
              </a:solidFill>
              <a:ln w="6350"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60">
                <a:extLst>
                  <a:ext uri="{FF2B5EF4-FFF2-40B4-BE49-F238E27FC236}">
                    <a16:creationId xmlns:a16="http://schemas.microsoft.com/office/drawing/2014/main" id="{73648252-8004-043B-C9F1-093430FF796B}"/>
                  </a:ext>
                </a:extLst>
              </p:cNvPr>
              <p:cNvSpPr txBox="1"/>
              <p:nvPr/>
            </p:nvSpPr>
            <p:spPr>
              <a:xfrm>
                <a:off x="4651926" y="6207569"/>
                <a:ext cx="144925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625A5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Tirzepatide 10 mg</a:t>
                </a:r>
              </a:p>
            </p:txBody>
          </p:sp>
          <p:sp>
            <p:nvSpPr>
              <p:cNvPr id="23" name="TextBox 61">
                <a:extLst>
                  <a:ext uri="{FF2B5EF4-FFF2-40B4-BE49-F238E27FC236}">
                    <a16:creationId xmlns:a16="http://schemas.microsoft.com/office/drawing/2014/main" id="{05C8AB4F-A42F-D2EC-C541-ACC61FC8E9CD}"/>
                  </a:ext>
                </a:extLst>
              </p:cNvPr>
              <p:cNvSpPr txBox="1"/>
              <p:nvPr/>
            </p:nvSpPr>
            <p:spPr>
              <a:xfrm>
                <a:off x="8925835" y="6223240"/>
                <a:ext cx="12490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625A5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Insulin Glargine</a:t>
                </a:r>
              </a:p>
            </p:txBody>
          </p:sp>
        </p:grpSp>
        <p:sp>
          <p:nvSpPr>
            <p:cNvPr id="12" name="Oval 50">
              <a:extLst>
                <a:ext uri="{FF2B5EF4-FFF2-40B4-BE49-F238E27FC236}">
                  <a16:creationId xmlns:a16="http://schemas.microsoft.com/office/drawing/2014/main" id="{5946F91B-0742-87C4-8982-B6D94AAEE6B1}"/>
                </a:ext>
              </a:extLst>
            </p:cNvPr>
            <p:cNvSpPr/>
            <p:nvPr/>
          </p:nvSpPr>
          <p:spPr>
            <a:xfrm>
              <a:off x="8935834" y="6278545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A5A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536BE943-842D-1F12-5F56-7F89FA156437}"/>
              </a:ext>
            </a:extLst>
          </p:cNvPr>
          <p:cNvSpPr txBox="1">
            <a:spLocks/>
          </p:cNvSpPr>
          <p:nvPr/>
        </p:nvSpPr>
        <p:spPr>
          <a:xfrm>
            <a:off x="1219200" y="6419726"/>
            <a:ext cx="10972800" cy="301752"/>
          </a:xfrm>
          <a:prstGeom prst="rect">
            <a:avLst/>
          </a:prstGeom>
        </p:spPr>
        <p:txBody>
          <a:bodyPr anchor="b" anchorCtr="0">
            <a:normAutofit fontScale="25000" lnSpcReduction="20000"/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Char char="•"/>
              <a:defRPr sz="3733">
                <a:solidFill>
                  <a:schemeClr val="tx1"/>
                </a:solidFill>
                <a:latin typeface="+mn-lt"/>
                <a:ea typeface="ヒラギノ角ゴ Pro W3" charset="0"/>
                <a:cs typeface="DIN-Regular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Char char="•"/>
              <a:defRPr sz="3467">
                <a:solidFill>
                  <a:schemeClr val="tx1"/>
                </a:solidFill>
                <a:latin typeface="+mn-lt"/>
                <a:ea typeface="ヒラギノ角ゴ Pro W3" charset="0"/>
                <a:cs typeface="DIN-Regular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ヒラギノ角ゴ Pro W3" charset="0"/>
                <a:cs typeface="DIN-Regular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Char char="•"/>
              <a:defRPr sz="2667">
                <a:solidFill>
                  <a:schemeClr val="tx1"/>
                </a:solidFill>
                <a:latin typeface="+mn-lt"/>
                <a:ea typeface="ヒラギノ角ゴ Pro W3" charset="0"/>
                <a:cs typeface="DIN-Regular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Char char="•"/>
              <a:defRPr>
                <a:solidFill>
                  <a:schemeClr val="tx1"/>
                </a:solidFill>
                <a:latin typeface="+mn-lt"/>
                <a:ea typeface="ヒラギノ角ゴ Pro W3" charset="0"/>
                <a:cs typeface="DIN-Regular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196B24"/>
              </a:buClr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ptos" panose="02110004020202020204"/>
            </a:endParaRPr>
          </a:p>
          <a:p>
            <a:pPr marL="0" marR="0" lvl="0" indent="0" algn="r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196B24"/>
              </a:buClr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ptos" panose="02110004020202020204"/>
            </a:endParaRPr>
          </a:p>
          <a:p>
            <a:pPr marL="0" marR="0" lvl="0" indent="0" algn="r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196B24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ptos" panose="02110004020202020204"/>
              </a:rPr>
              <a:t>Del Prato S, et al. </a:t>
            </a:r>
            <a:r>
              <a:rPr kumimoji="0" lang="en-US" sz="4400" b="1" i="1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ptos" panose="02110004020202020204"/>
              </a:rPr>
              <a:t>Lancet</a:t>
            </a: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ptos" panose="02110004020202020204"/>
              </a:rPr>
              <a:t>. 2021;398:1811-1824.</a:t>
            </a:r>
          </a:p>
        </p:txBody>
      </p:sp>
    </p:spTree>
    <p:extLst>
      <p:ext uri="{BB962C8B-B14F-4D97-AF65-F5344CB8AC3E}">
        <p14:creationId xmlns:p14="http://schemas.microsoft.com/office/powerpoint/2010/main" val="940736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2C35F-F4C7-4E9D-3BCA-4F994CA3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09022D-B683-FB61-90F3-29338213A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22" y="0"/>
            <a:ext cx="1185013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solidFill>
                  <a:srgbClr val="C00000"/>
                </a:solidFill>
                <a:effectLst/>
                <a:latin typeface="+mn-lt"/>
              </a:rPr>
              <a:t>Tirzepatide</a:t>
            </a:r>
            <a:r>
              <a:rPr lang="it-IT" sz="3200" b="1" dirty="0">
                <a:solidFill>
                  <a:srgbClr val="C00000"/>
                </a:solidFill>
                <a:effectLst/>
                <a:latin typeface="+mn-lt"/>
              </a:rPr>
              <a:t> riduce </a:t>
            </a:r>
            <a:r>
              <a:rPr lang="it-IT" sz="3200" b="1" dirty="0">
                <a:solidFill>
                  <a:srgbClr val="C00000"/>
                </a:solidFill>
                <a:latin typeface="+mn-lt"/>
              </a:rPr>
              <a:t>l’escrezione urinaria di a</a:t>
            </a:r>
            <a:r>
              <a:rPr lang="it-IT" sz="3200" b="1" dirty="0">
                <a:solidFill>
                  <a:srgbClr val="C00000"/>
                </a:solidFill>
                <a:effectLst/>
                <a:latin typeface="+mn-lt"/>
              </a:rPr>
              <a:t>lbumina nelle persone con diabete tipo 2</a:t>
            </a:r>
            <a:endParaRPr lang="it-IT" sz="32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9C6D8C7-A2F0-4645-33BE-A2733FCF1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095" y="1419358"/>
            <a:ext cx="8795991" cy="46933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2E27127-94DD-C9D1-881F-8E14AF7B263F}"/>
              </a:ext>
            </a:extLst>
          </p:cNvPr>
          <p:cNvSpPr txBox="1"/>
          <p:nvPr/>
        </p:nvSpPr>
        <p:spPr>
          <a:xfrm>
            <a:off x="5932098" y="6596390"/>
            <a:ext cx="61012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Apperloo</a:t>
            </a:r>
            <a:r>
              <a:rPr kumimoji="0" lang="it-IT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EM et al </a:t>
            </a:r>
            <a:r>
              <a:rPr kumimoji="0" lang="it-IT" sz="1100" b="1" i="1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Diabetes</a:t>
            </a:r>
            <a:r>
              <a:rPr kumimoji="0" lang="it-IT" sz="11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Care </a:t>
            </a:r>
            <a:r>
              <a:rPr kumimoji="0" lang="it-IT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2025;48:430–436</a:t>
            </a:r>
          </a:p>
        </p:txBody>
      </p:sp>
    </p:spTree>
    <p:extLst>
      <p:ext uri="{BB962C8B-B14F-4D97-AF65-F5344CB8AC3E}">
        <p14:creationId xmlns:p14="http://schemas.microsoft.com/office/powerpoint/2010/main" val="2032052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SURPASS Clinical Program in T2D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349A29F-4A43-B14E-9FF9-DF0100AA25E4}"/>
              </a:ext>
            </a:extLst>
          </p:cNvPr>
          <p:cNvSpPr txBox="1">
            <a:spLocks/>
          </p:cNvSpPr>
          <p:nvPr/>
        </p:nvSpPr>
        <p:spPr bwMode="auto">
          <a:xfrm>
            <a:off x="140680" y="93787"/>
            <a:ext cx="5224340" cy="723509"/>
          </a:xfrm>
          <a:prstGeom prst="rect">
            <a:avLst/>
          </a:prstGeom>
          <a:solidFill>
            <a:srgbClr val="FF0000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800" b="1" i="0">
                <a:solidFill>
                  <a:srgbClr val="FFFFFF"/>
                </a:solidFill>
                <a:latin typeface="+mj-lt"/>
                <a:ea typeface="ヒラギノ角ゴ Pro W3" charset="0"/>
                <a:cs typeface="DIN-Bold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Arial" charset="0"/>
                <a:ea typeface="ヒラギノ角ゴ Pro W3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Arial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Arial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Arial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SURPASS CVOT: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sicurezza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cardiovascolare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nel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diabete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tipo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8E2C276-E3F4-8041-A5E1-28F81143B66E}"/>
              </a:ext>
            </a:extLst>
          </p:cNvPr>
          <p:cNvSpPr txBox="1"/>
          <p:nvPr/>
        </p:nvSpPr>
        <p:spPr>
          <a:xfrm>
            <a:off x="140680" y="1128600"/>
            <a:ext cx="5114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Trial clinico di fase 3, randomizzato, in doppio cieco, con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outcomes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cardiovascolari, per dimostrare la superiorità e la non inferiorità di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Tirzepatide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rispetto a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Dulaglutide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30 diversi paesi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0D86A6E-FADA-8942-AFFD-4D6100CD7CBF}"/>
              </a:ext>
            </a:extLst>
          </p:cNvPr>
          <p:cNvPicPr/>
          <p:nvPr/>
        </p:nvPicPr>
        <p:blipFill rotWithShape="1">
          <a:blip r:embed="rId3"/>
          <a:srcRect l="28594" t="27006" b="6961"/>
          <a:stretch>
            <a:fillRect/>
          </a:stretch>
        </p:blipFill>
        <p:spPr>
          <a:xfrm>
            <a:off x="59759" y="2701948"/>
            <a:ext cx="5475194" cy="323784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D0E5397-40A9-906D-0549-A910E192C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676" y="204449"/>
            <a:ext cx="6305644" cy="614160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252312C-FFE2-E2C1-B392-2C57C47C67FA}"/>
              </a:ext>
            </a:extLst>
          </p:cNvPr>
          <p:cNvSpPr txBox="1"/>
          <p:nvPr/>
        </p:nvSpPr>
        <p:spPr>
          <a:xfrm>
            <a:off x="10398265" y="2517282"/>
            <a:ext cx="84966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-16%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420E1C9-5A96-37DA-C746-195D73F3A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583120" y="5939793"/>
            <a:ext cx="3810855" cy="11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53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E8236-DEA8-A7DF-13F5-528183A7C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llout 2 12">
            <a:extLst>
              <a:ext uri="{FF2B5EF4-FFF2-40B4-BE49-F238E27FC236}">
                <a16:creationId xmlns:a16="http://schemas.microsoft.com/office/drawing/2014/main" id="{FEFC8087-66EC-966B-6E22-E2F8FBE5A9C6}"/>
              </a:ext>
            </a:extLst>
          </p:cNvPr>
          <p:cNvSpPr/>
          <p:nvPr/>
        </p:nvSpPr>
        <p:spPr>
          <a:xfrm flipH="1">
            <a:off x="480210" y="1163389"/>
            <a:ext cx="2635623" cy="1752348"/>
          </a:xfrm>
          <a:prstGeom prst="borderCallout2">
            <a:avLst/>
          </a:prstGeom>
          <a:solidFill>
            <a:srgbClr val="CA1417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Sicurezza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CV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Dati RWE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tr ExtraLight"/>
                <a:ea typeface="+mn-ea"/>
                <a:cs typeface="Mitr ExtraLight"/>
              </a:rPr>
              <a:t>↓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morte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/MACE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protezione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renale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7" name="Gruppo 9">
            <a:extLst>
              <a:ext uri="{FF2B5EF4-FFF2-40B4-BE49-F238E27FC236}">
                <a16:creationId xmlns:a16="http://schemas.microsoft.com/office/drawing/2014/main" id="{B1F50A63-162B-097C-B7A3-E5CF99667E81}"/>
              </a:ext>
            </a:extLst>
          </p:cNvPr>
          <p:cNvGrpSpPr/>
          <p:nvPr/>
        </p:nvGrpSpPr>
        <p:grpSpPr>
          <a:xfrm flipH="1">
            <a:off x="479612" y="4157129"/>
            <a:ext cx="2639299" cy="2057786"/>
            <a:chOff x="9015022" y="4939285"/>
            <a:chExt cx="2639299" cy="1637779"/>
          </a:xfrm>
        </p:grpSpPr>
        <p:sp>
          <p:nvSpPr>
            <p:cNvPr id="8" name="Callout 2 10">
              <a:extLst>
                <a:ext uri="{FF2B5EF4-FFF2-40B4-BE49-F238E27FC236}">
                  <a16:creationId xmlns:a16="http://schemas.microsoft.com/office/drawing/2014/main" id="{1C6D7E47-D6A3-9ECC-BFC6-36DB3FC729E7}"/>
                </a:ext>
              </a:extLst>
            </p:cNvPr>
            <p:cNvSpPr/>
            <p:nvPr/>
          </p:nvSpPr>
          <p:spPr>
            <a:xfrm flipV="1">
              <a:off x="9018698" y="4939285"/>
              <a:ext cx="2635623" cy="1398494"/>
            </a:xfrm>
            <a:prstGeom prst="borderCallout2">
              <a:avLst/>
            </a:prstGeom>
            <a:solidFill>
              <a:srgbClr val="FCCD0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endParaRPr>
            </a:p>
          </p:txBody>
        </p:sp>
        <p:sp>
          <p:nvSpPr>
            <p:cNvPr id="9" name="CasellaDiTesto 11">
              <a:extLst>
                <a:ext uri="{FF2B5EF4-FFF2-40B4-BE49-F238E27FC236}">
                  <a16:creationId xmlns:a16="http://schemas.microsoft.com/office/drawing/2014/main" id="{C0E3A129-76F0-9365-0276-318214F78CF2}"/>
                </a:ext>
              </a:extLst>
            </p:cNvPr>
            <p:cNvSpPr txBox="1"/>
            <p:nvPr/>
          </p:nvSpPr>
          <p:spPr>
            <a:xfrm>
              <a:off x="9015022" y="5009337"/>
              <a:ext cx="2636243" cy="156772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Controllo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2000" b="1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efficace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2000" b="1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dei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2000" b="1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fattori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di </a:t>
              </a:r>
              <a:r>
                <a:rPr kumimoji="0" lang="en-US" sz="2000" b="1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rischio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CV </a:t>
              </a:r>
              <a:r>
                <a:rPr kumimoji="0" lang="en-US" sz="2000" b="1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modificabili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, </a:t>
              </a:r>
              <a:r>
                <a:rPr kumimoji="0" lang="en-US" sz="2000" b="1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superiore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ai GLP-1 RA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0" name="Gruppo 6">
            <a:extLst>
              <a:ext uri="{FF2B5EF4-FFF2-40B4-BE49-F238E27FC236}">
                <a16:creationId xmlns:a16="http://schemas.microsoft.com/office/drawing/2014/main" id="{13240D20-6D05-7C9B-0D52-1429D40322AA}"/>
              </a:ext>
            </a:extLst>
          </p:cNvPr>
          <p:cNvGrpSpPr/>
          <p:nvPr/>
        </p:nvGrpSpPr>
        <p:grpSpPr>
          <a:xfrm>
            <a:off x="9240064" y="4619806"/>
            <a:ext cx="2649691" cy="1593363"/>
            <a:chOff x="9018698" y="4939285"/>
            <a:chExt cx="2649691" cy="1593363"/>
          </a:xfrm>
        </p:grpSpPr>
        <p:sp>
          <p:nvSpPr>
            <p:cNvPr id="11" name="Callout 2 7">
              <a:extLst>
                <a:ext uri="{FF2B5EF4-FFF2-40B4-BE49-F238E27FC236}">
                  <a16:creationId xmlns:a16="http://schemas.microsoft.com/office/drawing/2014/main" id="{1CB8EAB3-B0FE-C770-4004-8A92A983BA27}"/>
                </a:ext>
              </a:extLst>
            </p:cNvPr>
            <p:cNvSpPr/>
            <p:nvPr/>
          </p:nvSpPr>
          <p:spPr>
            <a:xfrm flipV="1">
              <a:off x="9018698" y="4939285"/>
              <a:ext cx="2635623" cy="1398494"/>
            </a:xfrm>
            <a:prstGeom prst="borderCallout2">
              <a:avLst/>
            </a:prstGeom>
            <a:solidFill>
              <a:srgbClr val="019640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endParaRPr>
            </a:p>
          </p:txBody>
        </p:sp>
        <p:sp>
          <p:nvSpPr>
            <p:cNvPr id="12" name="CasellaDiTesto 8">
              <a:extLst>
                <a:ext uri="{FF2B5EF4-FFF2-40B4-BE49-F238E27FC236}">
                  <a16:creationId xmlns:a16="http://schemas.microsoft.com/office/drawing/2014/main" id="{473CF542-BE23-E938-C6D1-970133EDEEE7}"/>
                </a:ext>
              </a:extLst>
            </p:cNvPr>
            <p:cNvSpPr txBox="1"/>
            <p:nvPr/>
          </p:nvSpPr>
          <p:spPr>
            <a:xfrm>
              <a:off x="9049269" y="5147653"/>
              <a:ext cx="2619120" cy="138499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Efficacia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senza </a:t>
              </a:r>
              <a:r>
                <a:rPr kumimoji="0" lang="en-US" sz="20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precedenti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20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sul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peso </a:t>
              </a:r>
              <a:r>
                <a:rPr kumimoji="0" lang="en-US" sz="20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corporeo</a:t>
              </a: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Arial" pitchFamily="34" charset="0"/>
              </a:endParaRPr>
            </a:p>
          </p:txBody>
        </p:sp>
      </p:grpSp>
      <p:sp>
        <p:nvSpPr>
          <p:cNvPr id="13" name="Callout 2 5">
            <a:extLst>
              <a:ext uri="{FF2B5EF4-FFF2-40B4-BE49-F238E27FC236}">
                <a16:creationId xmlns:a16="http://schemas.microsoft.com/office/drawing/2014/main" id="{5FE3FB69-3125-FE29-DB10-DBB589C95265}"/>
              </a:ext>
            </a:extLst>
          </p:cNvPr>
          <p:cNvSpPr/>
          <p:nvPr/>
        </p:nvSpPr>
        <p:spPr>
          <a:xfrm>
            <a:off x="9032145" y="1168276"/>
            <a:ext cx="2635623" cy="1398494"/>
          </a:xfrm>
          <a:prstGeom prst="borderCallout2">
            <a:avLst/>
          </a:prstGeom>
          <a:solidFill>
            <a:srgbClr val="F3AB01"/>
          </a:solidFill>
          <a:ln>
            <a:solidFill>
              <a:srgbClr val="B79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Efficacia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senza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precedenti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HbA1c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4" name="Gruppo 3">
            <a:extLst>
              <a:ext uri="{FF2B5EF4-FFF2-40B4-BE49-F238E27FC236}">
                <a16:creationId xmlns:a16="http://schemas.microsoft.com/office/drawing/2014/main" id="{08F0C0D9-CC41-BF96-6689-F00AC8ACCAB6}"/>
              </a:ext>
            </a:extLst>
          </p:cNvPr>
          <p:cNvGrpSpPr/>
          <p:nvPr/>
        </p:nvGrpSpPr>
        <p:grpSpPr>
          <a:xfrm>
            <a:off x="3591339" y="1177860"/>
            <a:ext cx="5870712" cy="4714326"/>
            <a:chOff x="3591339" y="1408074"/>
            <a:chExt cx="5870712" cy="471432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D6573E0-700A-CD3E-6D2F-E813C0AAD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91339" y="1408074"/>
              <a:ext cx="5870712" cy="471432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8838852-669D-464E-972C-CC265E8E2D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37112" y="1437650"/>
              <a:ext cx="5724939" cy="468475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950854A-E34F-93D9-8466-420B4662F4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37112" y="1408076"/>
              <a:ext cx="5724939" cy="4684749"/>
            </a:xfrm>
            <a:prstGeom prst="rect">
              <a:avLst/>
            </a:prstGeom>
          </p:spPr>
        </p:pic>
      </p:grpSp>
      <p:sp>
        <p:nvSpPr>
          <p:cNvPr id="19" name="CasellaDiTesto 4">
            <a:extLst>
              <a:ext uri="{FF2B5EF4-FFF2-40B4-BE49-F238E27FC236}">
                <a16:creationId xmlns:a16="http://schemas.microsoft.com/office/drawing/2014/main" id="{68A62441-8B81-B053-7514-A094E063C4BE}"/>
              </a:ext>
            </a:extLst>
          </p:cNvPr>
          <p:cNvSpPr txBox="1"/>
          <p:nvPr/>
        </p:nvSpPr>
        <p:spPr>
          <a:xfrm>
            <a:off x="0" y="47872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D436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Perché Utilizzare un Doppio Agonista nel Contesto Attuale del Trattamento del Diabete Tipo 2? 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351D5C3E-CE1E-2458-E476-60DD239C2CA7}"/>
              </a:ext>
            </a:extLst>
          </p:cNvPr>
          <p:cNvSpPr txBox="1"/>
          <p:nvPr/>
        </p:nvSpPr>
        <p:spPr>
          <a:xfrm>
            <a:off x="265638" y="582631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Davies MJ, </a:t>
            </a:r>
            <a:r>
              <a:rPr kumimoji="0" lang="en-US" sz="700" b="0" i="0" u="none" strike="noStrike" kern="1200" cap="none" spc="-51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Aroda</a:t>
            </a:r>
            <a:r>
              <a:rPr kumimoji="0" lang="en-US" sz="700" b="0" i="0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VR, Collins BS, Gabbay RA, Green J, </a:t>
            </a:r>
            <a:r>
              <a:rPr kumimoji="0" lang="en-US" sz="700" b="0" i="0" u="none" strike="noStrike" kern="1200" cap="none" spc="-51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Maruthur</a:t>
            </a:r>
            <a:r>
              <a:rPr kumimoji="0" lang="en-US" sz="700" b="0" i="0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NM, Rosas SE, Del Prato S, Mathieu C, Mingrone G, Rossing P, Tankova T, Tsapas A, Buse JB</a:t>
            </a:r>
            <a:br>
              <a:rPr kumimoji="0" lang="en-US" sz="700" b="0" i="0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kumimoji="0" lang="en-US" sz="700" b="0" i="1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Diabetes Care </a:t>
            </a:r>
            <a:r>
              <a:rPr kumimoji="0" lang="en-US" sz="700" b="0" i="0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2022; </a:t>
            </a: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45:2753-2786</a:t>
            </a:r>
            <a:r>
              <a:rPr kumimoji="0" lang="en-US" sz="700" b="0" i="0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- </a:t>
            </a:r>
            <a:r>
              <a:rPr kumimoji="0" lang="en-US" sz="700" b="0" i="1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Diabetologia </a:t>
            </a:r>
            <a:r>
              <a:rPr kumimoji="0" lang="en-US" sz="700" b="0" i="0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2022; </a:t>
            </a: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65:1925-1966</a:t>
            </a:r>
            <a:endParaRPr kumimoji="0" lang="en-US" sz="700" b="0" i="1" u="none" strike="noStrike" kern="1200" cap="none" spc="-5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845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B004BDDE-F9E0-5A34-F970-014CC5385587}"/>
              </a:ext>
            </a:extLst>
          </p:cNvPr>
          <p:cNvSpPr/>
          <p:nvPr/>
        </p:nvSpPr>
        <p:spPr>
          <a:xfrm>
            <a:off x="0" y="623452"/>
            <a:ext cx="2542329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D21ECD4-FEB0-D181-0B61-8CE5F21B22F4}"/>
              </a:ext>
            </a:extLst>
          </p:cNvPr>
          <p:cNvSpPr/>
          <p:nvPr/>
        </p:nvSpPr>
        <p:spPr>
          <a:xfrm>
            <a:off x="9679378" y="540324"/>
            <a:ext cx="2512622" cy="57595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5D71210-DD48-5C98-02AC-D3ACD2FF0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329" y="31207"/>
            <a:ext cx="7159283" cy="178417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7C595C4-2ACD-B3EA-F11F-7FBC4E302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77" y="1815381"/>
            <a:ext cx="8706729" cy="459190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FBF3EB2-206A-2B19-F0C1-7CEBC4D5AFDB}"/>
              </a:ext>
            </a:extLst>
          </p:cNvPr>
          <p:cNvSpPr txBox="1"/>
          <p:nvPr/>
        </p:nvSpPr>
        <p:spPr>
          <a:xfrm>
            <a:off x="8592766" y="1848788"/>
            <a:ext cx="3258557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dirty="0">
                <a:solidFill>
                  <a:srgbClr val="222C31"/>
                </a:solidFill>
                <a:latin typeface="Roboto" panose="02000000000000000000" pitchFamily="2" charset="0"/>
              </a:rPr>
              <a:t>L</a:t>
            </a:r>
            <a:r>
              <a:rPr lang="it-IT" sz="1600" b="0" i="0" u="none" strike="noStrike" dirty="0">
                <a:solidFill>
                  <a:srgbClr val="222C31"/>
                </a:solidFill>
                <a:effectLst/>
                <a:latin typeface="Roboto" panose="02000000000000000000" pitchFamily="2" charset="0"/>
              </a:rPr>
              <a:t>'insorgenza del diabete di tipo 2 si è verificata in:</a:t>
            </a:r>
          </a:p>
          <a:p>
            <a:pPr algn="just"/>
            <a:r>
              <a:rPr lang="it-IT" sz="1600" dirty="0">
                <a:solidFill>
                  <a:srgbClr val="222C31"/>
                </a:solidFill>
                <a:latin typeface="Roboto" panose="02000000000000000000" pitchFamily="2" charset="0"/>
              </a:rPr>
              <a:t>- </a:t>
            </a:r>
            <a:r>
              <a:rPr lang="it-IT" sz="1600" b="0" i="0" u="none" strike="noStrike" dirty="0">
                <a:solidFill>
                  <a:srgbClr val="222C31"/>
                </a:solidFill>
                <a:effectLst/>
                <a:latin typeface="Roboto" panose="02000000000000000000" pitchFamily="2" charset="0"/>
              </a:rPr>
              <a:t>10 partecipanti </a:t>
            </a:r>
            <a:r>
              <a:rPr lang="it-IT" sz="1600" b="1" i="0" u="none" strike="noStrike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(1,3%) </a:t>
            </a:r>
            <a:r>
              <a:rPr lang="it-IT" sz="1600" b="0" i="0" u="none" strike="noStrike" dirty="0">
                <a:solidFill>
                  <a:srgbClr val="222C31"/>
                </a:solidFill>
                <a:effectLst/>
                <a:latin typeface="Roboto" panose="02000000000000000000" pitchFamily="2" charset="0"/>
              </a:rPr>
              <a:t>che hanno ricevuto il </a:t>
            </a:r>
            <a:r>
              <a:rPr lang="it-IT" sz="1600" b="1" i="0" u="none" strike="noStrike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tirzepatide</a:t>
            </a:r>
            <a:endParaRPr lang="it-IT" sz="1600" dirty="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pPr algn="just"/>
            <a:r>
              <a:rPr lang="it-IT" sz="1600" b="0" i="0" u="none" strike="noStrike" dirty="0">
                <a:solidFill>
                  <a:srgbClr val="222C31"/>
                </a:solidFill>
                <a:effectLst/>
                <a:latin typeface="Roboto" panose="02000000000000000000" pitchFamily="2" charset="0"/>
              </a:rPr>
              <a:t>- 36 partecipanti </a:t>
            </a:r>
            <a:r>
              <a:rPr lang="it-IT" sz="16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(13,3%) </a:t>
            </a:r>
            <a:r>
              <a:rPr lang="it-IT" sz="1600" b="0" i="0" u="none" strike="noStrike" dirty="0">
                <a:solidFill>
                  <a:srgbClr val="222C31"/>
                </a:solidFill>
                <a:effectLst/>
                <a:latin typeface="Roboto" panose="02000000000000000000" pitchFamily="2" charset="0"/>
              </a:rPr>
              <a:t>che hanno ricevuto il </a:t>
            </a:r>
            <a:r>
              <a:rPr lang="it-IT" sz="16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placebo </a:t>
            </a:r>
          </a:p>
          <a:p>
            <a:pPr algn="just"/>
            <a:r>
              <a:rPr lang="it-IT" sz="1400" b="0" i="0" u="none" strike="noStrike" dirty="0">
                <a:solidFill>
                  <a:srgbClr val="222C3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it-IT" sz="14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hazard ratio [</a:t>
            </a:r>
            <a:r>
              <a:rPr lang="it-IT" sz="140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pooled</a:t>
            </a:r>
            <a:r>
              <a:rPr lang="it-IT" sz="14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t-IT" sz="140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tirzepatide</a:t>
            </a:r>
            <a:r>
              <a:rPr lang="it-IT" sz="14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vs. placebo], 0.07; 95% CI, 0.0 to 0.1; </a:t>
            </a:r>
            <a:r>
              <a:rPr lang="it-IT" sz="140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</a:t>
            </a:r>
            <a:r>
              <a:rPr lang="it-IT" sz="14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&lt;0.001) </a:t>
            </a:r>
            <a:endParaRPr lang="it-IT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/>
            <a:endParaRPr lang="it-IT" sz="1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D13F968-74EA-AFA4-28B9-E2277A71CE46}"/>
              </a:ext>
            </a:extLst>
          </p:cNvPr>
          <p:cNvSpPr txBox="1"/>
          <p:nvPr/>
        </p:nvSpPr>
        <p:spPr>
          <a:xfrm>
            <a:off x="8592766" y="4159811"/>
            <a:ext cx="3258557" cy="2854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lnSpc>
                <a:spcPts val="1725"/>
              </a:lnSpc>
              <a:spcBef>
                <a:spcPts val="675"/>
              </a:spcBef>
              <a:spcAft>
                <a:spcPts val="675"/>
              </a:spcAft>
            </a:pPr>
            <a:r>
              <a:rPr lang="it-IT" sz="1600" b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Durante le 17 settimane di sospensione dal trattamento, altri 8 partecipanti che hanno ricevuto </a:t>
            </a:r>
            <a:r>
              <a:rPr lang="it-IT" sz="1600" b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tirzepatide,hanno</a:t>
            </a:r>
            <a:r>
              <a:rPr lang="it-IT" sz="1600" b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ricevuto diagnosi di DM2 per </a:t>
            </a:r>
            <a:r>
              <a:rPr lang="it-IT" sz="1600" b="1" dirty="0">
                <a:solidFill>
                  <a:srgbClr val="FF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 totale di 18 partecipanti (2,4%) </a:t>
            </a:r>
            <a:r>
              <a:rPr lang="it-IT" sz="1600" b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 nuovo diabete di tipo 2 </a:t>
            </a:r>
            <a:r>
              <a:rPr lang="it-IT" sz="1600" b="1" dirty="0">
                <a:solidFill>
                  <a:srgbClr val="FF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nel gruppo </a:t>
            </a:r>
            <a:r>
              <a:rPr lang="it-IT" sz="1600" b="1" dirty="0" err="1">
                <a:solidFill>
                  <a:srgbClr val="FF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tirzepatide</a:t>
            </a:r>
            <a:r>
              <a:rPr lang="it-IT" sz="1600" b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rispetto a </a:t>
            </a:r>
            <a:r>
              <a:rPr lang="it-IT" sz="1600" b="1" dirty="0">
                <a:solidFill>
                  <a:schemeClr val="bg2">
                    <a:lumMod val="75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37 partecipanti (13,7%)</a:t>
            </a:r>
            <a:r>
              <a:rPr lang="it-IT" sz="1600" b="0" dirty="0">
                <a:solidFill>
                  <a:schemeClr val="bg2">
                    <a:lumMod val="75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t-IT" sz="1600" b="1" dirty="0">
                <a:solidFill>
                  <a:schemeClr val="bg2">
                    <a:lumMod val="75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nel gruppo placebo</a:t>
            </a:r>
            <a:r>
              <a:rPr lang="it-IT" sz="1600" b="1" dirty="0">
                <a:solidFill>
                  <a:schemeClr val="bg2">
                    <a:lumMod val="9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algn="just"/>
            <a:br>
              <a:rPr lang="it-IT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it-IT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36A84E1-3396-F988-F897-73AC1DC9ADAA}"/>
              </a:ext>
            </a:extLst>
          </p:cNvPr>
          <p:cNvSpPr txBox="1"/>
          <p:nvPr/>
        </p:nvSpPr>
        <p:spPr>
          <a:xfrm>
            <a:off x="0" y="6642556"/>
            <a:ext cx="62464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b="0" i="1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Jastreboff</a:t>
            </a:r>
            <a:r>
              <a:rPr lang="it-IT" sz="8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, Ania M et al. “The New </a:t>
            </a:r>
            <a:r>
              <a:rPr lang="it-IT" sz="800" b="0" i="1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England</a:t>
            </a:r>
            <a:r>
              <a:rPr lang="it-IT" sz="8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 journal of medicine,13 Nov. 2024. </a:t>
            </a:r>
            <a:endParaRPr lang="it-IT" sz="800" i="1" dirty="0">
              <a:latin typeface="Aptos" panose="020B00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F897384-FDD8-805B-48CD-E1FA4E57DC9A}"/>
              </a:ext>
            </a:extLst>
          </p:cNvPr>
          <p:cNvSpPr txBox="1"/>
          <p:nvPr/>
        </p:nvSpPr>
        <p:spPr>
          <a:xfrm>
            <a:off x="6045591" y="3337945"/>
            <a:ext cx="1892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- 94%</a:t>
            </a:r>
          </a:p>
        </p:txBody>
      </p:sp>
    </p:spTree>
    <p:extLst>
      <p:ext uri="{BB962C8B-B14F-4D97-AF65-F5344CB8AC3E}">
        <p14:creationId xmlns:p14="http://schemas.microsoft.com/office/powerpoint/2010/main" val="4133920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BF885E5-2161-0300-360A-EABAC32E3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2803"/>
            <a:ext cx="6171314" cy="538270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16ADE93-4D33-74AE-4BA5-A8D98E729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270" y="2974156"/>
            <a:ext cx="5847600" cy="259615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60EBD6D-88BE-3F6B-F6CD-016236716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314" y="0"/>
            <a:ext cx="6096000" cy="79262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3940E28-CD68-8DAC-A8EB-A79F29A58E02}"/>
              </a:ext>
            </a:extLst>
          </p:cNvPr>
          <p:cNvSpPr txBox="1"/>
          <p:nvPr/>
        </p:nvSpPr>
        <p:spPr>
          <a:xfrm>
            <a:off x="6096000" y="792624"/>
            <a:ext cx="5677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Diabetes</a:t>
            </a:r>
            <a:r>
              <a:rPr lang="it-IT" dirty="0"/>
              <a:t> </a:t>
            </a:r>
            <a:r>
              <a:rPr lang="it-IT" dirty="0" err="1"/>
              <a:t>Obes</a:t>
            </a:r>
            <a:r>
              <a:rPr lang="it-IT" dirty="0"/>
              <a:t> </a:t>
            </a:r>
            <a:r>
              <a:rPr lang="it-IT" dirty="0" err="1"/>
              <a:t>Metab</a:t>
            </a:r>
            <a:r>
              <a:rPr lang="it-IT" dirty="0"/>
              <a:t>. 2025;27:5386–5392.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661BB62-19BD-DD84-4D1A-F6C712C8B6DB}"/>
              </a:ext>
            </a:extLst>
          </p:cNvPr>
          <p:cNvSpPr/>
          <p:nvPr/>
        </p:nvSpPr>
        <p:spPr>
          <a:xfrm>
            <a:off x="4138367" y="282803"/>
            <a:ext cx="1957633" cy="5486401"/>
          </a:xfrm>
          <a:prstGeom prst="rect">
            <a:avLst/>
          </a:prstGeom>
          <a:solidFill>
            <a:srgbClr val="C00000">
              <a:alpha val="1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1351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C9973664-0A3D-A3A1-D641-180EF518A4A3}"/>
              </a:ext>
            </a:extLst>
          </p:cNvPr>
          <p:cNvGrpSpPr/>
          <p:nvPr/>
        </p:nvGrpSpPr>
        <p:grpSpPr>
          <a:xfrm>
            <a:off x="0" y="742740"/>
            <a:ext cx="6152332" cy="5711594"/>
            <a:chOff x="299268" y="742740"/>
            <a:chExt cx="6152332" cy="5711594"/>
          </a:xfrm>
        </p:grpSpPr>
        <p:pic>
          <p:nvPicPr>
            <p:cNvPr id="3" name="Immagine 2" descr="Immagine che contiene cerchio, testo&#10;&#10;Il contenuto generato dall'IA potrebbe non essere corretto.">
              <a:extLst>
                <a:ext uri="{FF2B5EF4-FFF2-40B4-BE49-F238E27FC236}">
                  <a16:creationId xmlns:a16="http://schemas.microsoft.com/office/drawing/2014/main" id="{0FA3BB14-3A4A-7951-6DB8-7AFCA8060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68" y="742740"/>
              <a:ext cx="6152332" cy="5711594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1E8C96C1-6473-CB6A-C479-B69559D9E3A7}"/>
                </a:ext>
              </a:extLst>
            </p:cNvPr>
            <p:cNvSpPr txBox="1"/>
            <p:nvPr/>
          </p:nvSpPr>
          <p:spPr>
            <a:xfrm>
              <a:off x="2362200" y="2723634"/>
              <a:ext cx="21717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</a:rPr>
                <a:t>Obesity-related tissue dysfunction</a:t>
              </a:r>
            </a:p>
          </p:txBody>
        </p:sp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8CCBFC1-217E-CC92-3D9F-06A6E467C65D}"/>
              </a:ext>
            </a:extLst>
          </p:cNvPr>
          <p:cNvSpPr txBox="1"/>
          <p:nvPr/>
        </p:nvSpPr>
        <p:spPr>
          <a:xfrm>
            <a:off x="0" y="6519446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Bradley </a:t>
            </a:r>
            <a:r>
              <a:rPr lang="en-US" sz="800" dirty="0" err="1"/>
              <a:t>Busebee</a:t>
            </a:r>
            <a:r>
              <a:rPr lang="en-US" sz="800" dirty="0"/>
              <a:t>, Wissam Ghusn, Lizeth Cifuentes, Andres Acosta, Obesity: A Review of Pathophysiology and Classification, Mayo Clinic Proceedings, Volume 98, Issue 12, 2023, Pages 1842-1857, ISSN 0025-6196 https://doi.org/10.1016/j.mayocp.2023.05.026.</a:t>
            </a:r>
          </a:p>
        </p:txBody>
      </p:sp>
      <p:pic>
        <p:nvPicPr>
          <p:cNvPr id="10" name="Immagine 9" descr="Immagine che contiene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3878C053-0EFC-7E23-0412-6E07E2F58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40796"/>
            <a:ext cx="5998572" cy="598973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69A86B4-289F-7DFF-9F51-8D9D4D8F5AAE}"/>
              </a:ext>
            </a:extLst>
          </p:cNvPr>
          <p:cNvSpPr txBox="1"/>
          <p:nvPr/>
        </p:nvSpPr>
        <p:spPr>
          <a:xfrm>
            <a:off x="8242300" y="6519446"/>
            <a:ext cx="39497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b="0" i="0" u="none" strike="noStrike" baseline="0" dirty="0">
                <a:latin typeface="+mj-lt"/>
              </a:rPr>
              <a:t>Kong </a:t>
            </a:r>
            <a:r>
              <a:rPr lang="en-US" sz="800" b="0" i="1" u="none" strike="noStrike" baseline="0" dirty="0">
                <a:latin typeface="+mj-lt"/>
              </a:rPr>
              <a:t>et al. Molecular Biomedicine (2025) 6:25</a:t>
            </a:r>
          </a:p>
          <a:p>
            <a:pPr algn="r"/>
            <a:r>
              <a:rPr lang="en-US" sz="800" b="0" i="0" u="none" strike="noStrike" baseline="0" dirty="0">
                <a:latin typeface="+mj-lt"/>
              </a:rPr>
              <a:t>https://doi.org/10.1186/s43556-025-00264-9</a:t>
            </a:r>
            <a:endParaRPr lang="en-US" sz="800" dirty="0">
              <a:latin typeface="+mj-lt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A50ED98-9B4D-D100-EDD9-7ACBBC09FE73}"/>
              </a:ext>
            </a:extLst>
          </p:cNvPr>
          <p:cNvSpPr txBox="1"/>
          <p:nvPr/>
        </p:nvSpPr>
        <p:spPr>
          <a:xfrm>
            <a:off x="6990532" y="96633"/>
            <a:ext cx="3690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Complications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668687E-7529-8CA9-2731-FA02BD7910E5}"/>
              </a:ext>
            </a:extLst>
          </p:cNvPr>
          <p:cNvSpPr txBox="1"/>
          <p:nvPr/>
        </p:nvSpPr>
        <p:spPr>
          <a:xfrm>
            <a:off x="818147" y="96633"/>
            <a:ext cx="43794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rgbClr val="C00000"/>
                </a:solidFill>
              </a:rPr>
              <a:t>OBESITA’</a:t>
            </a:r>
          </a:p>
        </p:txBody>
      </p:sp>
    </p:spTree>
    <p:extLst>
      <p:ext uri="{BB962C8B-B14F-4D97-AF65-F5344CB8AC3E}">
        <p14:creationId xmlns:p14="http://schemas.microsoft.com/office/powerpoint/2010/main" val="2695574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6FEA3DE7-967F-A3E9-A6B0-C6E8F74DF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60" y="1061388"/>
            <a:ext cx="3028627" cy="792579"/>
          </a:xfrm>
          <a:prstGeom prst="rect">
            <a:avLst/>
          </a:prstGeom>
        </p:spPr>
      </p:pic>
      <p:cxnSp>
        <p:nvCxnSpPr>
          <p:cNvPr id="10" name="Connettore dritto 9">
            <a:extLst>
              <a:ext uri="{FF2B5EF4-FFF2-40B4-BE49-F238E27FC236}">
                <a16:creationId xmlns:a16="http://schemas.microsoft.com/office/drawing/2014/main" id="{FCF78C25-9ED5-419F-C663-F109C7F5F554}"/>
              </a:ext>
            </a:extLst>
          </p:cNvPr>
          <p:cNvCxnSpPr/>
          <p:nvPr/>
        </p:nvCxnSpPr>
        <p:spPr>
          <a:xfrm>
            <a:off x="6414052" y="1020417"/>
            <a:ext cx="0" cy="54466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3E73E9FD-1EDA-F8C0-794F-74214F0DE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825" y="1051279"/>
            <a:ext cx="2636001" cy="67150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0AC4352-5FF7-ED24-0E68-5F540E725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6915" y="3216420"/>
            <a:ext cx="5585816" cy="291933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94C36DE-B0D6-D306-5B45-0283996FC92B}"/>
              </a:ext>
            </a:extLst>
          </p:cNvPr>
          <p:cNvSpPr txBox="1"/>
          <p:nvPr/>
        </p:nvSpPr>
        <p:spPr>
          <a:xfrm>
            <a:off x="6758609" y="1819003"/>
            <a:ext cx="45189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Le stime suggeriscono che quasi 3,3 miliardi di adulti potrebbero essere colpiti da obesità entro il 2035,rispetto ai 2,2 miliardi del 2020. </a:t>
            </a:r>
          </a:p>
          <a:p>
            <a:pPr algn="ctr"/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Ciò riflette un aumento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dal 42% degli adulti nel 2020 ad oltre il 54% entro il 2035.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405F077F-633F-E79B-F5FA-47DBFF1C20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522" y="2276060"/>
            <a:ext cx="4774096" cy="278165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CC8B007-9D48-5F5B-CCDA-3CA662A23F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04" y="1869715"/>
            <a:ext cx="6337860" cy="316893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D7D2B86C-602E-30EB-CA7B-8FBA69B8AC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709" y="5003874"/>
            <a:ext cx="4573656" cy="168184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2AD7A9D9-734F-F311-6ABE-B17D6B39DD7E}"/>
              </a:ext>
            </a:extLst>
          </p:cNvPr>
          <p:cNvSpPr/>
          <p:nvPr/>
        </p:nvSpPr>
        <p:spPr>
          <a:xfrm>
            <a:off x="2580187" y="28458"/>
            <a:ext cx="7031625" cy="895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 numeri del diabete e dell’obesità</a:t>
            </a:r>
          </a:p>
        </p:txBody>
      </p:sp>
      <p:pic>
        <p:nvPicPr>
          <p:cNvPr id="22" name="Elemento grafico 21" descr="Globo terrestre: Americhe con riempimento a tinta unita">
            <a:extLst>
              <a:ext uri="{FF2B5EF4-FFF2-40B4-BE49-F238E27FC236}">
                <a16:creationId xmlns:a16="http://schemas.microsoft.com/office/drawing/2014/main" id="{0F696813-D493-0C20-8DC3-02041D98A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34091" y="59040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82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informazione&#10;&#10;Il contenuto generato dall'IA potrebbe non essere corretto.">
            <a:extLst>
              <a:ext uri="{FF2B5EF4-FFF2-40B4-BE49-F238E27FC236}">
                <a16:creationId xmlns:a16="http://schemas.microsoft.com/office/drawing/2014/main" id="{4360416A-C960-13E4-4E2C-604EE006B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92" y="0"/>
            <a:ext cx="5566808" cy="200686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5" name="Immagine 4" descr="Immagine che contiene testo, schermata, Carattere, informazione&#10;&#10;Il contenuto generato dall'IA potrebbe non essere corretto.">
            <a:extLst>
              <a:ext uri="{FF2B5EF4-FFF2-40B4-BE49-F238E27FC236}">
                <a16:creationId xmlns:a16="http://schemas.microsoft.com/office/drawing/2014/main" id="{6317B5D5-9976-F624-EF6B-5A7953A58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122" y="1401766"/>
            <a:ext cx="6733159" cy="238954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7" name="Immagine 6" descr="Immagine che contiene testo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392B044F-6DF5-DBCF-6A90-B1368DAFC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34" y="3569609"/>
            <a:ext cx="6835732" cy="230906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9" name="Immagine 8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50F421CD-C46B-0D67-12EF-BC474B7B97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836" y="4125679"/>
            <a:ext cx="5219164" cy="2134797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D2A7BA4-23EE-CB94-CA63-1C6E8CC3B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011" y="0"/>
            <a:ext cx="26289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896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DF16F69-0D5B-A5ED-7F5E-1576CAF41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88" y="0"/>
            <a:ext cx="11924823" cy="644943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67D90B0-F285-C2A7-D536-C71CCD9737A6}"/>
              </a:ext>
            </a:extLst>
          </p:cNvPr>
          <p:cNvSpPr txBox="1"/>
          <p:nvPr/>
        </p:nvSpPr>
        <p:spPr>
          <a:xfrm>
            <a:off x="6303523" y="6459166"/>
            <a:ext cx="5888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/>
              <a:t>Lancet Diabetes Endocrinol. 2025 Mar;13(3):221-262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53056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53233319-DA48-AB0C-2A8D-9D9561ED3766}"/>
              </a:ext>
            </a:extLst>
          </p:cNvPr>
          <p:cNvSpPr/>
          <p:nvPr/>
        </p:nvSpPr>
        <p:spPr>
          <a:xfrm>
            <a:off x="10093409" y="1466470"/>
            <a:ext cx="1911096" cy="42976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487C49A-D2F2-9D2A-E632-EA9722030AFF}"/>
              </a:ext>
            </a:extLst>
          </p:cNvPr>
          <p:cNvSpPr/>
          <p:nvPr/>
        </p:nvSpPr>
        <p:spPr>
          <a:xfrm>
            <a:off x="8116208" y="1466470"/>
            <a:ext cx="1911096" cy="42976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2BBE24B6-62FD-B2B7-F997-FA81B509CD7E}"/>
              </a:ext>
            </a:extLst>
          </p:cNvPr>
          <p:cNvSpPr/>
          <p:nvPr/>
        </p:nvSpPr>
        <p:spPr>
          <a:xfrm>
            <a:off x="6139008" y="1466470"/>
            <a:ext cx="1911096" cy="42976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81E8167-6E2B-EA32-7BDB-E41B5CE25373}"/>
              </a:ext>
            </a:extLst>
          </p:cNvPr>
          <p:cNvSpPr/>
          <p:nvPr/>
        </p:nvSpPr>
        <p:spPr>
          <a:xfrm>
            <a:off x="4161807" y="1466470"/>
            <a:ext cx="1911096" cy="42976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6C05DCB-A9DE-B8E3-A5C8-BCC9F285510B}"/>
              </a:ext>
            </a:extLst>
          </p:cNvPr>
          <p:cNvSpPr/>
          <p:nvPr/>
        </p:nvSpPr>
        <p:spPr>
          <a:xfrm>
            <a:off x="2184607" y="1466470"/>
            <a:ext cx="1911096" cy="42976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A837CE-5D62-542C-D7E9-A233A5E4CF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  <a:p>
            <a:pPr>
              <a:spcBef>
                <a:spcPts val="0"/>
              </a:spcBef>
            </a:pPr>
            <a:r>
              <a:rPr lang="en-US"/>
              <a:t>MTD=Maximum Tolerated Dose; PBO=Placebo; QW=Once Weekly; SEMA=Semaglutide; T2D=Type 2 Diabetes; TZP=Tirzepatide.</a:t>
            </a:r>
          </a:p>
          <a:p>
            <a:pPr>
              <a:spcBef>
                <a:spcPts val="0"/>
              </a:spcBef>
            </a:pPr>
            <a:r>
              <a:rPr lang="en-US"/>
              <a:t>1. Jastreboff AM, et al. </a:t>
            </a:r>
            <a:r>
              <a:rPr lang="en-US" i="1"/>
              <a:t>N Engl J Med</a:t>
            </a:r>
            <a:r>
              <a:rPr lang="en-US"/>
              <a:t>. 2022;387(3):205-216. 2. Garvey WT, et al. </a:t>
            </a:r>
            <a:r>
              <a:rPr lang="en-US" i="1"/>
              <a:t>Lancet</a:t>
            </a:r>
            <a:r>
              <a:rPr lang="en-US"/>
              <a:t>. 2023;402(10402):613-626. 3. Wadden TA, et al. </a:t>
            </a:r>
            <a:r>
              <a:rPr lang="en-US" i="1"/>
              <a:t>Nat Med</a:t>
            </a:r>
            <a:r>
              <a:rPr lang="en-US"/>
              <a:t>. 2023;29:2909-2918. 4. Aronne LJ, et al. </a:t>
            </a:r>
            <a:r>
              <a:rPr lang="en-US" i="1"/>
              <a:t>JAMA</a:t>
            </a:r>
            <a:r>
              <a:rPr lang="en-US"/>
              <a:t>. 2024;331(1)38-48.</a:t>
            </a:r>
          </a:p>
          <a:p>
            <a:pPr>
              <a:spcBef>
                <a:spcPts val="0"/>
              </a:spcBef>
            </a:pPr>
            <a:r>
              <a:rPr lang="en-US"/>
              <a:t>5. </a:t>
            </a:r>
            <a:r>
              <a:rPr lang="en-US">
                <a:solidFill>
                  <a:srgbClr val="000000"/>
                </a:solidFill>
              </a:rPr>
              <a:t>Aronne LJ, et al. </a:t>
            </a:r>
            <a:r>
              <a:rPr lang="en-US" i="1">
                <a:solidFill>
                  <a:srgbClr val="000000"/>
                </a:solidFill>
              </a:rPr>
              <a:t>N Engl J Med</a:t>
            </a:r>
            <a:r>
              <a:rPr lang="en-US">
                <a:solidFill>
                  <a:srgbClr val="000000"/>
                </a:solidFill>
              </a:rPr>
              <a:t>. 2025; doi:10.1056/NEJMoa2416394 (Ahead of print).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0E8F7B-3B27-A50C-6589-E5FA477A60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Phase 3 SURMOUNT Program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7065CA3-9076-91EB-D9BF-A551A84D8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105397"/>
            <a:ext cx="10956113" cy="716565"/>
          </a:xfrm>
          <a:solidFill>
            <a:srgbClr val="C00000"/>
          </a:solidFill>
        </p:spPr>
        <p:txBody>
          <a:bodyPr/>
          <a:lstStyle/>
          <a:p>
            <a:pPr algn="ctr"/>
            <a:r>
              <a:rPr lang="en-US" sz="3800" b="1" dirty="0">
                <a:solidFill>
                  <a:schemeClr val="bg1"/>
                </a:solidFill>
              </a:rPr>
              <a:t>SURMOUNT Clinical Trial Program Overview</a:t>
            </a:r>
          </a:p>
        </p:txBody>
      </p:sp>
      <p:sp>
        <p:nvSpPr>
          <p:cNvPr id="12" name="Rounded Rectangle 35">
            <a:extLst>
              <a:ext uri="{FF2B5EF4-FFF2-40B4-BE49-F238E27FC236}">
                <a16:creationId xmlns:a16="http://schemas.microsoft.com/office/drawing/2014/main" id="{A2B29EB5-0393-8380-A799-81A69A091DB6}"/>
              </a:ext>
            </a:extLst>
          </p:cNvPr>
          <p:cNvSpPr/>
          <p:nvPr/>
        </p:nvSpPr>
        <p:spPr>
          <a:xfrm>
            <a:off x="480234" y="3717964"/>
            <a:ext cx="1644820" cy="2052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36">
            <a:extLst>
              <a:ext uri="{FF2B5EF4-FFF2-40B4-BE49-F238E27FC236}">
                <a16:creationId xmlns:a16="http://schemas.microsoft.com/office/drawing/2014/main" id="{4F30CC1E-2598-0A20-02EB-E8A41BE790BC}"/>
              </a:ext>
            </a:extLst>
          </p:cNvPr>
          <p:cNvSpPr/>
          <p:nvPr/>
        </p:nvSpPr>
        <p:spPr>
          <a:xfrm>
            <a:off x="483412" y="3197109"/>
            <a:ext cx="1638590" cy="44636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rgbClr val="D52B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31">
            <a:extLst>
              <a:ext uri="{FF2B5EF4-FFF2-40B4-BE49-F238E27FC236}">
                <a16:creationId xmlns:a16="http://schemas.microsoft.com/office/drawing/2014/main" id="{7B2E315A-00E0-CDD1-58DC-61157B6B73D3}"/>
              </a:ext>
            </a:extLst>
          </p:cNvPr>
          <p:cNvSpPr/>
          <p:nvPr/>
        </p:nvSpPr>
        <p:spPr>
          <a:xfrm>
            <a:off x="97254" y="2680821"/>
            <a:ext cx="2027799" cy="2052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4D9815-EDBE-B5B4-CEA8-047E4152A3E8}"/>
              </a:ext>
            </a:extLst>
          </p:cNvPr>
          <p:cNvSpPr txBox="1"/>
          <p:nvPr/>
        </p:nvSpPr>
        <p:spPr>
          <a:xfrm>
            <a:off x="2159008" y="1677248"/>
            <a:ext cx="1911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200" b="1" i="0" u="sng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SURMOUNT-1: </a:t>
            </a:r>
          </a:p>
          <a:p>
            <a:pPr algn="ctr"/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Weight Management</a:t>
            </a:r>
            <a:r>
              <a:rPr kumimoji="0" lang="en-US" sz="1200" b="1" i="0" u="none" strike="noStrike" kern="0" cap="none" spc="0" normalizeH="0" baseline="3000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E8E946-7249-3AF6-6309-27017356114F}"/>
              </a:ext>
            </a:extLst>
          </p:cNvPr>
          <p:cNvSpPr txBox="1"/>
          <p:nvPr/>
        </p:nvSpPr>
        <p:spPr>
          <a:xfrm>
            <a:off x="4148399" y="1677248"/>
            <a:ext cx="1942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52B1E"/>
              </a:buClr>
              <a:buSzTx/>
              <a:buFontTx/>
              <a:buNone/>
              <a:tabLst/>
              <a:defRPr/>
            </a:pPr>
            <a:r>
              <a:rPr kumimoji="0" lang="en-US" sz="1200" b="1" i="0" u="sng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SURMOUNT-2: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52B1E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Weight Management in T2D</a:t>
            </a:r>
            <a:r>
              <a:rPr kumimoji="0" lang="en-US" sz="1200" b="1" i="0" u="none" strike="noStrike" kern="0" cap="none" spc="0" normalizeH="0" baseline="3000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923349-7BD9-831C-2DD9-49FC21EE0577}"/>
              </a:ext>
            </a:extLst>
          </p:cNvPr>
          <p:cNvSpPr txBox="1"/>
          <p:nvPr/>
        </p:nvSpPr>
        <p:spPr>
          <a:xfrm>
            <a:off x="6134063" y="1677248"/>
            <a:ext cx="1909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52B1E"/>
              </a:buClr>
              <a:buSzTx/>
              <a:buFontTx/>
              <a:buNone/>
              <a:tabLst/>
              <a:defRPr/>
            </a:pPr>
            <a:r>
              <a:rPr kumimoji="0" lang="en-US" sz="1200" b="1" i="0" u="sng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SURMOUNT-3: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52B1E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Weight Management After Intensive 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Lifestyle Intervention</a:t>
            </a:r>
            <a:r>
              <a:rPr kumimoji="0" lang="en-US" sz="1200" b="1" i="0" u="none" strike="noStrike" kern="0" cap="none" spc="0" normalizeH="0" baseline="3000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en-US" sz="1200" b="1" i="0" u="none" strike="noStrike" kern="0" cap="none" spc="0" normalizeH="0" baseline="3000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620A0F-B658-2343-36B5-09F13FD2D75D}"/>
              </a:ext>
            </a:extLst>
          </p:cNvPr>
          <p:cNvSpPr txBox="1"/>
          <p:nvPr/>
        </p:nvSpPr>
        <p:spPr>
          <a:xfrm>
            <a:off x="8119693" y="1677248"/>
            <a:ext cx="191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52B1E"/>
              </a:buClr>
              <a:buSzTx/>
              <a:buFontTx/>
              <a:buNone/>
              <a:tabLst/>
              <a:defRPr/>
            </a:pPr>
            <a:r>
              <a:rPr kumimoji="0" lang="en-US" sz="1200" b="1" i="0" u="sng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SURMOUNT-4: 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Maintenance of Weight Loss</a:t>
            </a:r>
            <a:r>
              <a:rPr kumimoji="0" lang="en-US" sz="1200" b="1" i="0" u="none" strike="noStrike" kern="0" cap="none" spc="0" normalizeH="0" baseline="3000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288047-5396-F5D6-81A7-622F8CC71517}"/>
              </a:ext>
            </a:extLst>
          </p:cNvPr>
          <p:cNvSpPr txBox="1"/>
          <p:nvPr/>
        </p:nvSpPr>
        <p:spPr>
          <a:xfrm>
            <a:off x="10090705" y="1677248"/>
            <a:ext cx="1927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D52B1E"/>
              </a:buClr>
              <a:defRPr/>
            </a:pPr>
            <a:r>
              <a:rPr lang="en-US" sz="1200" b="1" u="sng">
                <a:solidFill>
                  <a:schemeClr val="accent1"/>
                </a:solidFill>
              </a:rPr>
              <a:t>SURMOUNT-5: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D52B1E"/>
              </a:buClr>
              <a:defRPr/>
            </a:pPr>
            <a:r>
              <a:rPr lang="en-IN" sz="1200" b="1">
                <a:solidFill>
                  <a:schemeClr val="accent1"/>
                </a:solidFill>
              </a:rPr>
              <a:t>Obesity Treatment versus Semaglutide</a:t>
            </a:r>
            <a:r>
              <a:rPr lang="en-IN" sz="1200" b="1" baseline="30000">
                <a:solidFill>
                  <a:schemeClr val="accent1"/>
                </a:solidFill>
              </a:rPr>
              <a:t>5</a:t>
            </a:r>
            <a:endParaRPr kumimoji="0" lang="en-US" sz="1200" b="1" i="0" u="none" strike="noStrike" kern="1200" cap="none" spc="0" normalizeH="0" baseline="3000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A6CC10-27D0-7809-1C4D-38B57AE219F5}"/>
              </a:ext>
            </a:extLst>
          </p:cNvPr>
          <p:cNvSpPr txBox="1"/>
          <p:nvPr/>
        </p:nvSpPr>
        <p:spPr>
          <a:xfrm>
            <a:off x="44154" y="2637116"/>
            <a:ext cx="2084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Primary completion date: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618596-5DF1-D502-5318-29EBFA8B22B2}"/>
              </a:ext>
            </a:extLst>
          </p:cNvPr>
          <p:cNvSpPr txBox="1"/>
          <p:nvPr/>
        </p:nvSpPr>
        <p:spPr>
          <a:xfrm>
            <a:off x="2640704" y="2657155"/>
            <a:ext cx="990977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0" lang="en-US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April 2022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83B33C-E401-9D5D-E4A1-23F43AD352CD}"/>
              </a:ext>
            </a:extLst>
          </p:cNvPr>
          <p:cNvSpPr txBox="1"/>
          <p:nvPr/>
        </p:nvSpPr>
        <p:spPr>
          <a:xfrm>
            <a:off x="4624235" y="2657155"/>
            <a:ext cx="990977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ctr">
            <a:spAutoFit/>
          </a:bodyPr>
          <a:lstStyle/>
          <a:p>
            <a:pPr algn="ctr"/>
            <a:r>
              <a:rPr kumimoji="0" lang="en-US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April </a:t>
            </a:r>
            <a:r>
              <a:rPr lang="en-US" kern="0">
                <a:latin typeface="Arial"/>
                <a:cs typeface="Arial"/>
              </a:rPr>
              <a:t>2023</a:t>
            </a:r>
            <a:endParaRPr kumimoji="0" lang="en-US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A25B28-B784-3A2D-2BDE-81C31C6FCBE4}"/>
              </a:ext>
            </a:extLst>
          </p:cNvPr>
          <p:cNvSpPr txBox="1"/>
          <p:nvPr/>
        </p:nvSpPr>
        <p:spPr>
          <a:xfrm>
            <a:off x="6614399" y="2657155"/>
            <a:ext cx="970137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ctr">
            <a:spAutoFit/>
          </a:bodyPr>
          <a:lstStyle/>
          <a:p>
            <a:pPr algn="ctr"/>
            <a:r>
              <a:rPr lang="en-US" kern="0">
                <a:latin typeface="Arial"/>
                <a:cs typeface="Arial"/>
              </a:rPr>
              <a:t>May 2023</a:t>
            </a:r>
            <a:endParaRPr kumimoji="0" lang="en-US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5A6C25-8FF2-5985-9C09-5EE4E75A0B39}"/>
              </a:ext>
            </a:extLst>
          </p:cNvPr>
          <p:cNvSpPr txBox="1"/>
          <p:nvPr/>
        </p:nvSpPr>
        <p:spPr>
          <a:xfrm>
            <a:off x="8610624" y="2657155"/>
            <a:ext cx="970138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52B1E"/>
              </a:buClr>
              <a:buSzTx/>
              <a:buFontTx/>
              <a:buNone/>
              <a:tabLst/>
              <a:defRPr/>
            </a:pPr>
            <a:r>
              <a:rPr lang="en-US" kern="0">
                <a:latin typeface="Arial"/>
                <a:cs typeface="Arial"/>
              </a:rPr>
              <a:t>May</a:t>
            </a:r>
            <a:r>
              <a:rPr kumimoji="0" lang="en-US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2023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8E0034-1871-4803-FD4C-F9E9CA442E36}"/>
              </a:ext>
            </a:extLst>
          </p:cNvPr>
          <p:cNvSpPr txBox="1"/>
          <p:nvPr/>
        </p:nvSpPr>
        <p:spPr>
          <a:xfrm>
            <a:off x="10324556" y="2657155"/>
            <a:ext cx="145745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52B1E"/>
              </a:buClr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November 2024</a:t>
            </a:r>
            <a:endParaRPr kumimoji="0" lang="en-US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B695AF-1AA9-2287-7C8A-B7784C962B7F}"/>
              </a:ext>
            </a:extLst>
          </p:cNvPr>
          <p:cNvSpPr txBox="1"/>
          <p:nvPr/>
        </p:nvSpPr>
        <p:spPr>
          <a:xfrm>
            <a:off x="549447" y="3189458"/>
            <a:ext cx="1561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kern="0">
                <a:solidFill>
                  <a:schemeClr val="bg1"/>
                </a:solidFill>
                <a:latin typeface="Arial" charset="0"/>
              </a:rPr>
              <a:t>Number of</a:t>
            </a:r>
          </a:p>
          <a:p>
            <a:pPr algn="ctr"/>
            <a:r>
              <a:rPr lang="en-US" sz="1200" b="1" kern="0">
                <a:solidFill>
                  <a:schemeClr val="bg1"/>
                </a:solidFill>
                <a:latin typeface="Arial" charset="0"/>
              </a:rPr>
              <a:t>study participants: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331B0C-0B18-ACB5-BC3F-35BF7651FCDE}"/>
              </a:ext>
            </a:extLst>
          </p:cNvPr>
          <p:cNvSpPr txBox="1"/>
          <p:nvPr/>
        </p:nvSpPr>
        <p:spPr>
          <a:xfrm>
            <a:off x="489007" y="3687482"/>
            <a:ext cx="16385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52B1E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Treatment duration:</a:t>
            </a: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110933-198E-F120-9C05-681163EF7DEC}"/>
              </a:ext>
            </a:extLst>
          </p:cNvPr>
          <p:cNvSpPr txBox="1"/>
          <p:nvPr/>
        </p:nvSpPr>
        <p:spPr>
          <a:xfrm>
            <a:off x="2728069" y="3345986"/>
            <a:ext cx="816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N=2539</a:t>
            </a:r>
            <a:endParaRPr lang="en-US" sz="105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A9980D-F303-96B9-12FC-B60CBBD0D2E3}"/>
              </a:ext>
            </a:extLst>
          </p:cNvPr>
          <p:cNvSpPr txBox="1"/>
          <p:nvPr/>
        </p:nvSpPr>
        <p:spPr>
          <a:xfrm>
            <a:off x="2665551" y="3638611"/>
            <a:ext cx="941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52B1E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72 weeks</a:t>
            </a:r>
            <a:endParaRPr kumimoji="0" lang="en-US" sz="105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CF565F-19C2-56DF-5605-D6C81555C508}"/>
              </a:ext>
            </a:extLst>
          </p:cNvPr>
          <p:cNvSpPr txBox="1"/>
          <p:nvPr/>
        </p:nvSpPr>
        <p:spPr>
          <a:xfrm>
            <a:off x="4761292" y="3345986"/>
            <a:ext cx="716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N=938</a:t>
            </a:r>
            <a:endParaRPr lang="en-US" sz="10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6BC6C7-6EB0-8A0A-1E2A-586E570C4178}"/>
              </a:ext>
            </a:extLst>
          </p:cNvPr>
          <p:cNvSpPr txBox="1"/>
          <p:nvPr/>
        </p:nvSpPr>
        <p:spPr>
          <a:xfrm>
            <a:off x="4649082" y="3638611"/>
            <a:ext cx="941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52B1E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72 weeks</a:t>
            </a:r>
            <a:endParaRPr kumimoji="0" lang="en-US" sz="105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E56CAE-4861-77DF-C6B4-F4E63B59C42B}"/>
              </a:ext>
            </a:extLst>
          </p:cNvPr>
          <p:cNvSpPr txBox="1"/>
          <p:nvPr/>
        </p:nvSpPr>
        <p:spPr>
          <a:xfrm>
            <a:off x="6730582" y="3345986"/>
            <a:ext cx="716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N=806</a:t>
            </a:r>
            <a:endParaRPr lang="en-US" sz="105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410DF22-8A27-2D52-AB37-DF2829302CDD}"/>
              </a:ext>
            </a:extLst>
          </p:cNvPr>
          <p:cNvSpPr txBox="1"/>
          <p:nvPr/>
        </p:nvSpPr>
        <p:spPr>
          <a:xfrm>
            <a:off x="6618372" y="3638611"/>
            <a:ext cx="941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52B1E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72 weeks</a:t>
            </a:r>
            <a:endParaRPr kumimoji="0" lang="en-US" sz="105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B6FCAA1-BDAF-2888-B703-D96918215C25}"/>
              </a:ext>
            </a:extLst>
          </p:cNvPr>
          <p:cNvSpPr txBox="1"/>
          <p:nvPr/>
        </p:nvSpPr>
        <p:spPr>
          <a:xfrm>
            <a:off x="8717062" y="3345986"/>
            <a:ext cx="716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N=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783</a:t>
            </a:r>
            <a:endParaRPr lang="en-US" sz="105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D32744-DD9C-AA0E-77B4-B34B35C4F7BC}"/>
              </a:ext>
            </a:extLst>
          </p:cNvPr>
          <p:cNvSpPr txBox="1"/>
          <p:nvPr/>
        </p:nvSpPr>
        <p:spPr>
          <a:xfrm>
            <a:off x="8604852" y="3638611"/>
            <a:ext cx="941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52B1E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88 weeks</a:t>
            </a:r>
            <a:endParaRPr kumimoji="0" lang="en-US" sz="105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6A7A0C-EBFF-F23F-84AE-949C549868A6}"/>
              </a:ext>
            </a:extLst>
          </p:cNvPr>
          <p:cNvSpPr txBox="1"/>
          <p:nvPr/>
        </p:nvSpPr>
        <p:spPr>
          <a:xfrm>
            <a:off x="10696233" y="3345986"/>
            <a:ext cx="716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N=</a:t>
            </a:r>
            <a:r>
              <a:rPr lang="en-GB" sz="1400"/>
              <a:t>751</a:t>
            </a:r>
            <a:endParaRPr lang="en-US" sz="105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E3EA104-A5D2-6A36-9DF1-9069FDB3E96F}"/>
              </a:ext>
            </a:extLst>
          </p:cNvPr>
          <p:cNvSpPr txBox="1"/>
          <p:nvPr/>
        </p:nvSpPr>
        <p:spPr>
          <a:xfrm>
            <a:off x="10584023" y="3638611"/>
            <a:ext cx="941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52B1E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72 weeks</a:t>
            </a:r>
            <a:endParaRPr kumimoji="0" lang="en-US" sz="105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D763A0D-632D-4EE1-0985-41837137E765}"/>
              </a:ext>
            </a:extLst>
          </p:cNvPr>
          <p:cNvCxnSpPr>
            <a:cxnSpLocks/>
            <a:stCxn id="30" idx="2"/>
            <a:endCxn id="40" idx="0"/>
          </p:cNvCxnSpPr>
          <p:nvPr/>
        </p:nvCxnSpPr>
        <p:spPr>
          <a:xfrm flipH="1">
            <a:off x="3136192" y="3946388"/>
            <a:ext cx="1" cy="570574"/>
          </a:xfrm>
          <a:prstGeom prst="line">
            <a:avLst/>
          </a:prstGeom>
          <a:ln w="22225">
            <a:solidFill>
              <a:schemeClr val="accent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3D4722F-040E-6711-EFCF-82FEF3BC6729}"/>
              </a:ext>
            </a:extLst>
          </p:cNvPr>
          <p:cNvSpPr txBox="1"/>
          <p:nvPr/>
        </p:nvSpPr>
        <p:spPr>
          <a:xfrm>
            <a:off x="2301971" y="4516962"/>
            <a:ext cx="1668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Prediabetes Extension to 176 Weeks</a:t>
            </a:r>
            <a:endParaRPr lang="en-US" sz="1050"/>
          </a:p>
        </p:txBody>
      </p:sp>
      <p:sp>
        <p:nvSpPr>
          <p:cNvPr id="41" name="Rounded Rectangle 71">
            <a:extLst>
              <a:ext uri="{FF2B5EF4-FFF2-40B4-BE49-F238E27FC236}">
                <a16:creationId xmlns:a16="http://schemas.microsoft.com/office/drawing/2014/main" id="{1016C656-0E17-5461-C6F9-28B0A225E6C4}"/>
              </a:ext>
            </a:extLst>
          </p:cNvPr>
          <p:cNvSpPr/>
          <p:nvPr/>
        </p:nvSpPr>
        <p:spPr>
          <a:xfrm>
            <a:off x="2297946" y="4988992"/>
            <a:ext cx="1552825" cy="246221"/>
          </a:xfrm>
          <a:prstGeom prst="roundRect">
            <a:avLst>
              <a:gd name="adj" fmla="val 50000"/>
            </a:avLst>
          </a:prstGeom>
          <a:solidFill>
            <a:srgbClr val="263F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72">
            <a:extLst>
              <a:ext uri="{FF2B5EF4-FFF2-40B4-BE49-F238E27FC236}">
                <a16:creationId xmlns:a16="http://schemas.microsoft.com/office/drawing/2014/main" id="{4CC89C98-4849-A2E2-1DB9-2CED67B61D4A}"/>
              </a:ext>
            </a:extLst>
          </p:cNvPr>
          <p:cNvSpPr/>
          <p:nvPr/>
        </p:nvSpPr>
        <p:spPr>
          <a:xfrm>
            <a:off x="2283515" y="5265092"/>
            <a:ext cx="789876" cy="246221"/>
          </a:xfrm>
          <a:prstGeom prst="roundRect">
            <a:avLst>
              <a:gd name="adj" fmla="val 50000"/>
            </a:avLst>
          </a:prstGeom>
          <a:solidFill>
            <a:srgbClr val="B6B6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16DD290-BF1A-0752-8A11-8741A724D531}"/>
              </a:ext>
            </a:extLst>
          </p:cNvPr>
          <p:cNvSpPr txBox="1"/>
          <p:nvPr/>
        </p:nvSpPr>
        <p:spPr>
          <a:xfrm>
            <a:off x="2315575" y="4988992"/>
            <a:ext cx="1535191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D52B1E"/>
              </a:buClr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TZP 5, 10, 15 mg QW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7C81335-DD35-CC40-67BC-8C18035C18C6}"/>
              </a:ext>
            </a:extLst>
          </p:cNvPr>
          <p:cNvSpPr txBox="1"/>
          <p:nvPr/>
        </p:nvSpPr>
        <p:spPr>
          <a:xfrm>
            <a:off x="2319616" y="5265092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D52B1E"/>
              </a:buClr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PBO QW</a:t>
            </a:r>
            <a:endParaRPr lang="en-US" sz="1000"/>
          </a:p>
        </p:txBody>
      </p:sp>
      <p:sp>
        <p:nvSpPr>
          <p:cNvPr id="45" name="Rounded Rectangle 78">
            <a:extLst>
              <a:ext uri="{FF2B5EF4-FFF2-40B4-BE49-F238E27FC236}">
                <a16:creationId xmlns:a16="http://schemas.microsoft.com/office/drawing/2014/main" id="{D4627902-6298-9333-E4AE-150C60361CF4}"/>
              </a:ext>
            </a:extLst>
          </p:cNvPr>
          <p:cNvSpPr/>
          <p:nvPr/>
        </p:nvSpPr>
        <p:spPr>
          <a:xfrm>
            <a:off x="4324442" y="4988992"/>
            <a:ext cx="1552825" cy="246221"/>
          </a:xfrm>
          <a:prstGeom prst="roundRect">
            <a:avLst>
              <a:gd name="adj" fmla="val 50000"/>
            </a:avLst>
          </a:prstGeom>
          <a:solidFill>
            <a:srgbClr val="263F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80">
            <a:extLst>
              <a:ext uri="{FF2B5EF4-FFF2-40B4-BE49-F238E27FC236}">
                <a16:creationId xmlns:a16="http://schemas.microsoft.com/office/drawing/2014/main" id="{AB4C40FF-BB9E-FBDD-F07B-43F19B0318C7}"/>
              </a:ext>
            </a:extLst>
          </p:cNvPr>
          <p:cNvSpPr/>
          <p:nvPr/>
        </p:nvSpPr>
        <p:spPr>
          <a:xfrm>
            <a:off x="4310011" y="5265092"/>
            <a:ext cx="789876" cy="246221"/>
          </a:xfrm>
          <a:prstGeom prst="roundRect">
            <a:avLst>
              <a:gd name="adj" fmla="val 50000"/>
            </a:avLst>
          </a:prstGeom>
          <a:solidFill>
            <a:srgbClr val="B6B6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CBD16A8-C016-E60B-D192-08AC068B8786}"/>
              </a:ext>
            </a:extLst>
          </p:cNvPr>
          <p:cNvSpPr txBox="1"/>
          <p:nvPr/>
        </p:nvSpPr>
        <p:spPr>
          <a:xfrm>
            <a:off x="4342072" y="4988992"/>
            <a:ext cx="1535195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D52B1E"/>
              </a:buClr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TZP 10, 15 mg QW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9FDA12C-B9DA-1AC0-0B44-8E28E70DCDFC}"/>
              </a:ext>
            </a:extLst>
          </p:cNvPr>
          <p:cNvSpPr txBox="1"/>
          <p:nvPr/>
        </p:nvSpPr>
        <p:spPr>
          <a:xfrm>
            <a:off x="4346112" y="5265092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D52B1E"/>
              </a:buClr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PBO QW</a:t>
            </a:r>
            <a:endParaRPr lang="en-US" sz="1000"/>
          </a:p>
        </p:txBody>
      </p:sp>
      <p:sp>
        <p:nvSpPr>
          <p:cNvPr id="49" name="Rounded Rectangle 83">
            <a:extLst>
              <a:ext uri="{FF2B5EF4-FFF2-40B4-BE49-F238E27FC236}">
                <a16:creationId xmlns:a16="http://schemas.microsoft.com/office/drawing/2014/main" id="{46E6285E-8298-B3DF-73BA-F5C71E7C73C6}"/>
              </a:ext>
            </a:extLst>
          </p:cNvPr>
          <p:cNvSpPr/>
          <p:nvPr/>
        </p:nvSpPr>
        <p:spPr>
          <a:xfrm>
            <a:off x="6207361" y="4988992"/>
            <a:ext cx="1784463" cy="246221"/>
          </a:xfrm>
          <a:prstGeom prst="roundRect">
            <a:avLst>
              <a:gd name="adj" fmla="val 50000"/>
            </a:avLst>
          </a:prstGeom>
          <a:solidFill>
            <a:srgbClr val="263F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84">
            <a:extLst>
              <a:ext uri="{FF2B5EF4-FFF2-40B4-BE49-F238E27FC236}">
                <a16:creationId xmlns:a16="http://schemas.microsoft.com/office/drawing/2014/main" id="{CB57B5BB-331D-9836-D9DD-E84E8F5CAA0E}"/>
              </a:ext>
            </a:extLst>
          </p:cNvPr>
          <p:cNvSpPr/>
          <p:nvPr/>
        </p:nvSpPr>
        <p:spPr>
          <a:xfrm>
            <a:off x="6192931" y="5265092"/>
            <a:ext cx="789876" cy="246221"/>
          </a:xfrm>
          <a:prstGeom prst="roundRect">
            <a:avLst>
              <a:gd name="adj" fmla="val 50000"/>
            </a:avLst>
          </a:prstGeom>
          <a:solidFill>
            <a:srgbClr val="B6B6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8B459C7-7880-36A5-77B4-E51A051D10FE}"/>
              </a:ext>
            </a:extLst>
          </p:cNvPr>
          <p:cNvSpPr txBox="1"/>
          <p:nvPr/>
        </p:nvSpPr>
        <p:spPr>
          <a:xfrm>
            <a:off x="6188888" y="4988992"/>
            <a:ext cx="1827744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D52B1E"/>
              </a:buClr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TZP MTD (10 or 15 mg) QW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7725288-C559-E5BC-49D7-989ED7D03AC0}"/>
              </a:ext>
            </a:extLst>
          </p:cNvPr>
          <p:cNvSpPr txBox="1"/>
          <p:nvPr/>
        </p:nvSpPr>
        <p:spPr>
          <a:xfrm>
            <a:off x="6238268" y="5265092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D52B1E"/>
              </a:buClr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PBO QW</a:t>
            </a:r>
            <a:endParaRPr lang="en-US" sz="1000"/>
          </a:p>
        </p:txBody>
      </p:sp>
      <p:sp>
        <p:nvSpPr>
          <p:cNvPr id="53" name="Rounded Rectangle 87">
            <a:extLst>
              <a:ext uri="{FF2B5EF4-FFF2-40B4-BE49-F238E27FC236}">
                <a16:creationId xmlns:a16="http://schemas.microsoft.com/office/drawing/2014/main" id="{977BB64C-56E2-C55C-4970-8A3BB8AAF050}"/>
              </a:ext>
            </a:extLst>
          </p:cNvPr>
          <p:cNvSpPr/>
          <p:nvPr/>
        </p:nvSpPr>
        <p:spPr>
          <a:xfrm>
            <a:off x="8161369" y="5265092"/>
            <a:ext cx="789876" cy="246221"/>
          </a:xfrm>
          <a:prstGeom prst="roundRect">
            <a:avLst>
              <a:gd name="adj" fmla="val 50000"/>
            </a:avLst>
          </a:prstGeom>
          <a:solidFill>
            <a:srgbClr val="B6B6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3DC0BBE-FF2D-498B-ACF8-CD6275176FD5}"/>
              </a:ext>
            </a:extLst>
          </p:cNvPr>
          <p:cNvSpPr txBox="1"/>
          <p:nvPr/>
        </p:nvSpPr>
        <p:spPr>
          <a:xfrm>
            <a:off x="8206706" y="5265092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D52B1E"/>
              </a:buClr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PBO QW</a:t>
            </a:r>
            <a:endParaRPr lang="en-US" sz="1000"/>
          </a:p>
        </p:txBody>
      </p:sp>
      <p:sp>
        <p:nvSpPr>
          <p:cNvPr id="55" name="Rounded Rectangle 89">
            <a:extLst>
              <a:ext uri="{FF2B5EF4-FFF2-40B4-BE49-F238E27FC236}">
                <a16:creationId xmlns:a16="http://schemas.microsoft.com/office/drawing/2014/main" id="{3E8A841B-2D42-CB3A-6FF6-950DCE46F21F}"/>
              </a:ext>
            </a:extLst>
          </p:cNvPr>
          <p:cNvSpPr/>
          <p:nvPr/>
        </p:nvSpPr>
        <p:spPr>
          <a:xfrm>
            <a:off x="8175799" y="4988992"/>
            <a:ext cx="1784463" cy="246221"/>
          </a:xfrm>
          <a:prstGeom prst="roundRect">
            <a:avLst>
              <a:gd name="adj" fmla="val 50000"/>
            </a:avLst>
          </a:prstGeom>
          <a:solidFill>
            <a:srgbClr val="263F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13E489B-5150-1D62-8B8F-350359DBE886}"/>
              </a:ext>
            </a:extLst>
          </p:cNvPr>
          <p:cNvSpPr txBox="1"/>
          <p:nvPr/>
        </p:nvSpPr>
        <p:spPr>
          <a:xfrm>
            <a:off x="8148090" y="4988992"/>
            <a:ext cx="1827744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D52B1E"/>
              </a:buClr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TZP MTD (10 or 15 mg) QW</a:t>
            </a:r>
          </a:p>
        </p:txBody>
      </p:sp>
      <p:sp>
        <p:nvSpPr>
          <p:cNvPr id="58" name="Rounded Rectangle 92">
            <a:extLst>
              <a:ext uri="{FF2B5EF4-FFF2-40B4-BE49-F238E27FC236}">
                <a16:creationId xmlns:a16="http://schemas.microsoft.com/office/drawing/2014/main" id="{7BCB374A-3359-D1F2-CCF2-479C417F9156}"/>
              </a:ext>
            </a:extLst>
          </p:cNvPr>
          <p:cNvSpPr/>
          <p:nvPr/>
        </p:nvSpPr>
        <p:spPr>
          <a:xfrm>
            <a:off x="10153624" y="5265092"/>
            <a:ext cx="1828800" cy="246221"/>
          </a:xfrm>
          <a:prstGeom prst="roundRect">
            <a:avLst>
              <a:gd name="adj" fmla="val 50000"/>
            </a:avLst>
          </a:prstGeom>
          <a:solidFill>
            <a:srgbClr val="5A5A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7F17F59-8D5B-A489-14D1-72465B0B989C}"/>
              </a:ext>
            </a:extLst>
          </p:cNvPr>
          <p:cNvSpPr txBox="1"/>
          <p:nvPr/>
        </p:nvSpPr>
        <p:spPr>
          <a:xfrm>
            <a:off x="10239797" y="5265091"/>
            <a:ext cx="16650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D52B1E"/>
              </a:buClr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SEMA 1.7 or 2.4 mg QW</a:t>
            </a: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61" name="Rounded Rectangle 96">
            <a:extLst>
              <a:ext uri="{FF2B5EF4-FFF2-40B4-BE49-F238E27FC236}">
                <a16:creationId xmlns:a16="http://schemas.microsoft.com/office/drawing/2014/main" id="{AC048159-22F6-149E-A31D-B36BE6BFEA74}"/>
              </a:ext>
            </a:extLst>
          </p:cNvPr>
          <p:cNvSpPr/>
          <p:nvPr/>
        </p:nvSpPr>
        <p:spPr>
          <a:xfrm>
            <a:off x="2297946" y="2510141"/>
            <a:ext cx="1669657" cy="60180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1">
            <a:extLst>
              <a:ext uri="{FF2B5EF4-FFF2-40B4-BE49-F238E27FC236}">
                <a16:creationId xmlns:a16="http://schemas.microsoft.com/office/drawing/2014/main" id="{C24BB4EB-0605-1700-BA59-1A307FE400CD}"/>
              </a:ext>
            </a:extLst>
          </p:cNvPr>
          <p:cNvSpPr/>
          <p:nvPr/>
        </p:nvSpPr>
        <p:spPr>
          <a:xfrm>
            <a:off x="4255535" y="2510141"/>
            <a:ext cx="1669657" cy="60180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2">
            <a:extLst>
              <a:ext uri="{FF2B5EF4-FFF2-40B4-BE49-F238E27FC236}">
                <a16:creationId xmlns:a16="http://schemas.microsoft.com/office/drawing/2014/main" id="{C46997F9-9694-BC13-0F19-81E39FFEDF67}"/>
              </a:ext>
            </a:extLst>
          </p:cNvPr>
          <p:cNvSpPr/>
          <p:nvPr/>
        </p:nvSpPr>
        <p:spPr>
          <a:xfrm>
            <a:off x="6264639" y="2510141"/>
            <a:ext cx="1669657" cy="60180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">
            <a:extLst>
              <a:ext uri="{FF2B5EF4-FFF2-40B4-BE49-F238E27FC236}">
                <a16:creationId xmlns:a16="http://schemas.microsoft.com/office/drawing/2014/main" id="{BF442062-7C21-2557-D6B0-2D1DB386FFE7}"/>
              </a:ext>
            </a:extLst>
          </p:cNvPr>
          <p:cNvSpPr/>
          <p:nvPr/>
        </p:nvSpPr>
        <p:spPr>
          <a:xfrm>
            <a:off x="8260864" y="2510141"/>
            <a:ext cx="1669657" cy="60180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12">
            <a:extLst>
              <a:ext uri="{FF2B5EF4-FFF2-40B4-BE49-F238E27FC236}">
                <a16:creationId xmlns:a16="http://schemas.microsoft.com/office/drawing/2014/main" id="{A9B389F5-A7E0-789F-BF90-670865E83B6F}"/>
              </a:ext>
            </a:extLst>
          </p:cNvPr>
          <p:cNvSpPr/>
          <p:nvPr/>
        </p:nvSpPr>
        <p:spPr>
          <a:xfrm>
            <a:off x="10218453" y="2510141"/>
            <a:ext cx="1669657" cy="60180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14">
            <a:extLst>
              <a:ext uri="{FF2B5EF4-FFF2-40B4-BE49-F238E27FC236}">
                <a16:creationId xmlns:a16="http://schemas.microsoft.com/office/drawing/2014/main" id="{8C0AC3F2-B0A5-ED74-E1E8-0201E9E18D93}"/>
              </a:ext>
            </a:extLst>
          </p:cNvPr>
          <p:cNvSpPr/>
          <p:nvPr/>
        </p:nvSpPr>
        <p:spPr>
          <a:xfrm>
            <a:off x="2297946" y="3347267"/>
            <a:ext cx="1669657" cy="1578224"/>
          </a:xfrm>
          <a:prstGeom prst="roundRect">
            <a:avLst>
              <a:gd name="adj" fmla="val 827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20">
            <a:extLst>
              <a:ext uri="{FF2B5EF4-FFF2-40B4-BE49-F238E27FC236}">
                <a16:creationId xmlns:a16="http://schemas.microsoft.com/office/drawing/2014/main" id="{600DB61D-7314-3F3A-B5B7-0F77A718FD67}"/>
              </a:ext>
            </a:extLst>
          </p:cNvPr>
          <p:cNvSpPr/>
          <p:nvPr/>
        </p:nvSpPr>
        <p:spPr>
          <a:xfrm>
            <a:off x="4255535" y="3347267"/>
            <a:ext cx="1669657" cy="156980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22">
            <a:extLst>
              <a:ext uri="{FF2B5EF4-FFF2-40B4-BE49-F238E27FC236}">
                <a16:creationId xmlns:a16="http://schemas.microsoft.com/office/drawing/2014/main" id="{AEE5A472-94A4-5E71-34A6-E9E92E840C56}"/>
              </a:ext>
            </a:extLst>
          </p:cNvPr>
          <p:cNvSpPr/>
          <p:nvPr/>
        </p:nvSpPr>
        <p:spPr>
          <a:xfrm>
            <a:off x="8260866" y="3347266"/>
            <a:ext cx="1669657" cy="156980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26">
            <a:extLst>
              <a:ext uri="{FF2B5EF4-FFF2-40B4-BE49-F238E27FC236}">
                <a16:creationId xmlns:a16="http://schemas.microsoft.com/office/drawing/2014/main" id="{C0283F99-D585-B160-661C-0CE18E6DC80B}"/>
              </a:ext>
            </a:extLst>
          </p:cNvPr>
          <p:cNvSpPr/>
          <p:nvPr/>
        </p:nvSpPr>
        <p:spPr>
          <a:xfrm>
            <a:off x="10218455" y="3347267"/>
            <a:ext cx="1669657" cy="157822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FD2C87A-8413-672C-2B72-D4ECDB180749}"/>
              </a:ext>
            </a:extLst>
          </p:cNvPr>
          <p:cNvCxnSpPr>
            <a:cxnSpLocks/>
          </p:cNvCxnSpPr>
          <p:nvPr/>
        </p:nvCxnSpPr>
        <p:spPr>
          <a:xfrm>
            <a:off x="2126440" y="2783421"/>
            <a:ext cx="171506" cy="0"/>
          </a:xfrm>
          <a:prstGeom prst="line">
            <a:avLst/>
          </a:prstGeom>
          <a:ln w="22225">
            <a:solidFill>
              <a:schemeClr val="accent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52270CC-F554-F507-25C9-494E23257ABA}"/>
              </a:ext>
            </a:extLst>
          </p:cNvPr>
          <p:cNvCxnSpPr>
            <a:cxnSpLocks/>
          </p:cNvCxnSpPr>
          <p:nvPr/>
        </p:nvCxnSpPr>
        <p:spPr>
          <a:xfrm>
            <a:off x="2126440" y="3823559"/>
            <a:ext cx="171506" cy="0"/>
          </a:xfrm>
          <a:prstGeom prst="line">
            <a:avLst/>
          </a:prstGeom>
          <a:ln w="22225">
            <a:solidFill>
              <a:schemeClr val="accent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B3C5727-ECCB-AA45-E88F-B4DE7A0528A6}"/>
              </a:ext>
            </a:extLst>
          </p:cNvPr>
          <p:cNvCxnSpPr>
            <a:cxnSpLocks/>
          </p:cNvCxnSpPr>
          <p:nvPr/>
        </p:nvCxnSpPr>
        <p:spPr>
          <a:xfrm>
            <a:off x="2086206" y="3469451"/>
            <a:ext cx="216000" cy="0"/>
          </a:xfrm>
          <a:prstGeom prst="line">
            <a:avLst/>
          </a:prstGeom>
          <a:ln w="22225">
            <a:solidFill>
              <a:schemeClr val="accent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ounded Rectangle 64">
            <a:extLst>
              <a:ext uri="{FF2B5EF4-FFF2-40B4-BE49-F238E27FC236}">
                <a16:creationId xmlns:a16="http://schemas.microsoft.com/office/drawing/2014/main" id="{68039692-5377-7632-0D7D-8553A936514E}"/>
              </a:ext>
            </a:extLst>
          </p:cNvPr>
          <p:cNvSpPr/>
          <p:nvPr/>
        </p:nvSpPr>
        <p:spPr>
          <a:xfrm>
            <a:off x="208105" y="5123978"/>
            <a:ext cx="1871232" cy="2052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E5EADFD-7011-C74D-15AD-D3CABA529386}"/>
              </a:ext>
            </a:extLst>
          </p:cNvPr>
          <p:cNvSpPr txBox="1"/>
          <p:nvPr/>
        </p:nvSpPr>
        <p:spPr>
          <a:xfrm>
            <a:off x="222075" y="5076927"/>
            <a:ext cx="1859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200" b="1">
                <a:solidFill>
                  <a:schemeClr val="bg1"/>
                </a:solidFill>
              </a:rPr>
              <a:t>Intervention/treatment:</a:t>
            </a:r>
            <a:endParaRPr lang="en-US" sz="1400" b="1">
              <a:solidFill>
                <a:schemeClr val="bg1"/>
              </a:solidFill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25E41F7-4ED7-F98E-A536-494912B35547}"/>
              </a:ext>
            </a:extLst>
          </p:cNvPr>
          <p:cNvCxnSpPr>
            <a:cxnSpLocks/>
          </p:cNvCxnSpPr>
          <p:nvPr/>
        </p:nvCxnSpPr>
        <p:spPr>
          <a:xfrm>
            <a:off x="2087255" y="5230902"/>
            <a:ext cx="87714" cy="0"/>
          </a:xfrm>
          <a:prstGeom prst="line">
            <a:avLst/>
          </a:prstGeom>
          <a:ln w="22225">
            <a:solidFill>
              <a:schemeClr val="accent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78F4C6B-6A16-23D5-11D2-836A50EBF321}"/>
              </a:ext>
            </a:extLst>
          </p:cNvPr>
          <p:cNvCxnSpPr>
            <a:cxnSpLocks/>
          </p:cNvCxnSpPr>
          <p:nvPr/>
        </p:nvCxnSpPr>
        <p:spPr>
          <a:xfrm>
            <a:off x="2165632" y="4925491"/>
            <a:ext cx="0" cy="589702"/>
          </a:xfrm>
          <a:prstGeom prst="line">
            <a:avLst/>
          </a:prstGeom>
          <a:ln w="22225">
            <a:solidFill>
              <a:schemeClr val="accent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D6F8B50B-9702-AAAB-4D95-4699851CE016}"/>
              </a:ext>
            </a:extLst>
          </p:cNvPr>
          <p:cNvSpPr txBox="1"/>
          <p:nvPr/>
        </p:nvSpPr>
        <p:spPr>
          <a:xfrm>
            <a:off x="8273159" y="3898587"/>
            <a:ext cx="164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D52B1E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(36 weeks, open-</a:t>
            </a:r>
            <a:r>
              <a:rPr lang="en-US" sz="1000" kern="0">
                <a:latin typeface="Arial" charset="0"/>
              </a:rPr>
              <a:t>label treatment followed by 52 weeks of double-blind treatment)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1" name="Rounded Rectangle 83">
            <a:extLst>
              <a:ext uri="{FF2B5EF4-FFF2-40B4-BE49-F238E27FC236}">
                <a16:creationId xmlns:a16="http://schemas.microsoft.com/office/drawing/2014/main" id="{9FB5658A-0379-C84C-0FD2-7C5E4C8C1539}"/>
              </a:ext>
            </a:extLst>
          </p:cNvPr>
          <p:cNvSpPr/>
          <p:nvPr/>
        </p:nvSpPr>
        <p:spPr>
          <a:xfrm>
            <a:off x="10175793" y="4988992"/>
            <a:ext cx="1784463" cy="246221"/>
          </a:xfrm>
          <a:prstGeom prst="roundRect">
            <a:avLst>
              <a:gd name="adj" fmla="val 50000"/>
            </a:avLst>
          </a:prstGeom>
          <a:solidFill>
            <a:srgbClr val="263F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E4332EE-C250-B5AA-1FA2-C3C2E127C61B}"/>
              </a:ext>
            </a:extLst>
          </p:cNvPr>
          <p:cNvSpPr txBox="1"/>
          <p:nvPr/>
        </p:nvSpPr>
        <p:spPr>
          <a:xfrm>
            <a:off x="10154152" y="4988992"/>
            <a:ext cx="1827744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D52B1E"/>
              </a:buClr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TZP MTD (10 or 15 mg) QW</a:t>
            </a:r>
          </a:p>
        </p:txBody>
      </p:sp>
      <p:sp>
        <p:nvSpPr>
          <p:cNvPr id="80" name="Rounded Rectangle 20">
            <a:extLst>
              <a:ext uri="{FF2B5EF4-FFF2-40B4-BE49-F238E27FC236}">
                <a16:creationId xmlns:a16="http://schemas.microsoft.com/office/drawing/2014/main" id="{D79999B5-172F-E484-D438-CB9004D1A0AA}"/>
              </a:ext>
            </a:extLst>
          </p:cNvPr>
          <p:cNvSpPr/>
          <p:nvPr/>
        </p:nvSpPr>
        <p:spPr>
          <a:xfrm>
            <a:off x="6257278" y="3352860"/>
            <a:ext cx="1669657" cy="1564212"/>
          </a:xfrm>
          <a:prstGeom prst="roundRect">
            <a:avLst/>
          </a:prstGeom>
          <a:noFill/>
          <a:ln>
            <a:solidFill>
              <a:srgbClr val="D52B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SLIDESOURCE_CONFIGUREDSTAMP_38"/>
          <p:cNvSpPr txBox="1"/>
          <p:nvPr/>
        </p:nvSpPr>
        <p:spPr>
          <a:xfrm>
            <a:off x="-952500" y="6858000"/>
            <a:ext cx="1" cy="1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l"/>
            <a:r>
              <a:rPr lang="en-US" sz="2600" dirty="0">
                <a:solidFill>
                  <a:srgbClr val="000000"/>
                </a:solidFill>
                <a:latin typeface="Arial"/>
              </a:rPr>
              <a:t>Q6G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3060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B860A8-223A-6EFB-3AD8-9F8E286797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800"/>
              <a:t>**p&lt;.001 versus placebo; ***p&lt;.0001 versus placebo; </a:t>
            </a:r>
            <a:r>
              <a:rPr lang="en-US" sz="800" baseline="30000"/>
              <a:t>††</a:t>
            </a:r>
            <a:r>
              <a:rPr lang="en-US" sz="800"/>
              <a:t>p&lt;.001 versus SEMA.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 baseline="30000"/>
              <a:t>a</a:t>
            </a:r>
            <a:r>
              <a:rPr lang="en-US" sz="800"/>
              <a:t>Data are from baseline. </a:t>
            </a:r>
            <a:r>
              <a:rPr lang="en-US" sz="800" baseline="30000"/>
              <a:t>b</a:t>
            </a:r>
            <a:r>
              <a:rPr lang="en-US" sz="800"/>
              <a:t>Data are from randomization at Week 36 following an open-label period.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800" kern="0"/>
              <a:t>Values are efficacy estimands. Data are LSM (SE) for SURMOUNT-1 to SURMOUNT-4. For</a:t>
            </a:r>
            <a:r>
              <a:rPr lang="en-US" sz="800" kern="0"/>
              <a:t> SURMOUNT-5, data are LSM (95% CI).</a:t>
            </a:r>
            <a:endParaRPr lang="en-GB" sz="800" kern="0"/>
          </a:p>
          <a:p>
            <a:pPr marL="0" indent="0">
              <a:spcBef>
                <a:spcPts val="0"/>
              </a:spcBef>
              <a:buNone/>
            </a:pPr>
            <a:r>
              <a:rPr lang="en-US" sz="800">
                <a:effectLst/>
                <a:ea typeface="Yu Mincho" panose="02020400000000000000" pitchFamily="18" charset="-128"/>
              </a:rPr>
              <a:t>LSM=Least Squares Mean; MTD=Maximum </a:t>
            </a:r>
            <a:r>
              <a:rPr lang="en-US" sz="800">
                <a:ea typeface="Yu Mincho" panose="02020400000000000000" pitchFamily="18" charset="-128"/>
              </a:rPr>
              <a:t>T</a:t>
            </a:r>
            <a:r>
              <a:rPr lang="en-US" sz="800">
                <a:effectLst/>
                <a:ea typeface="Yu Mincho" panose="02020400000000000000" pitchFamily="18" charset="-128"/>
              </a:rPr>
              <a:t>olerated </a:t>
            </a:r>
            <a:r>
              <a:rPr lang="en-US" sz="800">
                <a:ea typeface="Yu Mincho" panose="02020400000000000000" pitchFamily="18" charset="-128"/>
              </a:rPr>
              <a:t>D</a:t>
            </a:r>
            <a:r>
              <a:rPr lang="en-US" sz="800">
                <a:effectLst/>
                <a:ea typeface="Yu Mincho" panose="02020400000000000000" pitchFamily="18" charset="-128"/>
              </a:rPr>
              <a:t>ose; SE=</a:t>
            </a:r>
            <a:r>
              <a:rPr lang="en-US" sz="800">
                <a:effectLst/>
                <a:ea typeface="Yu Mincho" panose="02020400000000000000" pitchFamily="18" charset="-128"/>
                <a:cs typeface="Arial" panose="020B0604020202020204" pitchFamily="34" charset="0"/>
              </a:rPr>
              <a:t>Standard Error; SEMA=Semaglutide; TZP=Tirzepatide.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IN" sz="800">
                <a:cs typeface="Arial" panose="020B0604020202020204" pitchFamily="34" charset="0"/>
              </a:rPr>
              <a:t>1. Jastreboff AM, et al. </a:t>
            </a:r>
            <a:r>
              <a:rPr lang="en-IN" sz="800" i="1">
                <a:cs typeface="Arial" panose="020B0604020202020204" pitchFamily="34" charset="0"/>
              </a:rPr>
              <a:t>N Engl J Med</a:t>
            </a:r>
            <a:r>
              <a:rPr lang="en-IN" sz="800">
                <a:cs typeface="Arial" panose="020B0604020202020204" pitchFamily="34" charset="0"/>
              </a:rPr>
              <a:t>. 2022;387(3):</a:t>
            </a:r>
            <a:r>
              <a:rPr lang="en-IN" sz="800"/>
              <a:t>205-216. 2. </a:t>
            </a:r>
            <a:r>
              <a:rPr lang="en-US" sz="800"/>
              <a:t>Garvey TM, et al. </a:t>
            </a:r>
            <a:r>
              <a:rPr lang="en-US" sz="800" i="1"/>
              <a:t>Lancet</a:t>
            </a:r>
            <a:r>
              <a:rPr lang="en-US" sz="800"/>
              <a:t>. 2023;402(10402):613-626.</a:t>
            </a:r>
            <a:r>
              <a:rPr lang="en-GB" sz="800" kern="0"/>
              <a:t> 3. </a:t>
            </a:r>
            <a:r>
              <a:rPr lang="en-US" sz="800" kern="0"/>
              <a:t>Wadden TA, et al. </a:t>
            </a:r>
            <a:r>
              <a:rPr lang="en-US" sz="800" i="1" kern="0"/>
              <a:t>Nat Med</a:t>
            </a:r>
            <a:r>
              <a:rPr lang="en-US" sz="800" kern="0"/>
              <a:t>. 2023;29:2909-2918. 4. </a:t>
            </a:r>
            <a:r>
              <a:rPr lang="en-US" sz="800"/>
              <a:t>Aronne LJ, et al. </a:t>
            </a:r>
            <a:r>
              <a:rPr lang="en-US" sz="800" i="1"/>
              <a:t>JAMA</a:t>
            </a:r>
            <a:r>
              <a:rPr lang="en-US" sz="800"/>
              <a:t>. </a:t>
            </a:r>
            <a:r>
              <a:rPr lang="en-US" sz="800" kern="0"/>
              <a:t>2024;331(1)38-48. 5</a:t>
            </a:r>
            <a:r>
              <a:rPr lang="en-GB" sz="800" kern="0"/>
              <a:t>. </a:t>
            </a:r>
            <a:r>
              <a:rPr lang="en-US" sz="800">
                <a:solidFill>
                  <a:srgbClr val="000000"/>
                </a:solidFill>
              </a:rPr>
              <a:t>Aronne LJ, et al. </a:t>
            </a:r>
            <a:r>
              <a:rPr lang="en-US" sz="800" i="1">
                <a:solidFill>
                  <a:srgbClr val="000000"/>
                </a:solidFill>
              </a:rPr>
              <a:t>N Engl J Med</a:t>
            </a:r>
            <a:r>
              <a:rPr lang="en-US" sz="800">
                <a:solidFill>
                  <a:srgbClr val="000000"/>
                </a:solidFill>
              </a:rPr>
              <a:t>. 2025; doi:10.1056/NEJMoa2416394 (Ahead of print).</a:t>
            </a:r>
            <a:endParaRPr lang="en-US" sz="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138F98-D637-1880-46E8-2209EA518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1800" b="0">
                <a:cs typeface="Arial" panose="020B0604020202020204" pitchFamily="34" charset="0"/>
              </a:rPr>
              <a:t>SURMOUNT Clinical Trial Program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D52A76C-BA50-52F5-0E7E-070A22D15A4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Percentage Change in Body Weight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A3D601C-5E94-8F43-0503-BA158765FBA2}"/>
              </a:ext>
            </a:extLst>
          </p:cNvPr>
          <p:cNvGraphicFramePr/>
          <p:nvPr/>
        </p:nvGraphicFramePr>
        <p:xfrm>
          <a:off x="1840152" y="1265720"/>
          <a:ext cx="7723081" cy="3486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03A1BB9-00EA-FFE4-61EB-119DB08E5398}"/>
              </a:ext>
            </a:extLst>
          </p:cNvPr>
          <p:cNvGraphicFramePr>
            <a:graphicFrameLocks noGrp="1"/>
          </p:cNvGraphicFramePr>
          <p:nvPr/>
        </p:nvGraphicFramePr>
        <p:xfrm>
          <a:off x="664139" y="4765228"/>
          <a:ext cx="875899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63306">
                  <a:extLst>
                    <a:ext uri="{9D8B030D-6E8A-4147-A177-3AD203B41FA5}">
                      <a16:colId xmlns:a16="http://schemas.microsoft.com/office/drawing/2014/main" val="1394577476"/>
                    </a:ext>
                  </a:extLst>
                </a:gridCol>
                <a:gridCol w="1139588">
                  <a:extLst>
                    <a:ext uri="{9D8B030D-6E8A-4147-A177-3AD203B41FA5}">
                      <a16:colId xmlns:a16="http://schemas.microsoft.com/office/drawing/2014/main" val="1897630798"/>
                    </a:ext>
                  </a:extLst>
                </a:gridCol>
                <a:gridCol w="1317009">
                  <a:extLst>
                    <a:ext uri="{9D8B030D-6E8A-4147-A177-3AD203B41FA5}">
                      <a16:colId xmlns:a16="http://schemas.microsoft.com/office/drawing/2014/main" val="3639564812"/>
                    </a:ext>
                  </a:extLst>
                </a:gridCol>
                <a:gridCol w="1378424">
                  <a:extLst>
                    <a:ext uri="{9D8B030D-6E8A-4147-A177-3AD203B41FA5}">
                      <a16:colId xmlns:a16="http://schemas.microsoft.com/office/drawing/2014/main" val="130538245"/>
                    </a:ext>
                  </a:extLst>
                </a:gridCol>
                <a:gridCol w="1303500">
                  <a:extLst>
                    <a:ext uri="{9D8B030D-6E8A-4147-A177-3AD203B41FA5}">
                      <a16:colId xmlns:a16="http://schemas.microsoft.com/office/drawing/2014/main" val="3153563304"/>
                    </a:ext>
                  </a:extLst>
                </a:gridCol>
                <a:gridCol w="1357163">
                  <a:extLst>
                    <a:ext uri="{9D8B030D-6E8A-4147-A177-3AD203B41FA5}">
                      <a16:colId xmlns:a16="http://schemas.microsoft.com/office/drawing/2014/main" val="2980936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Study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SURMOUNT-1</a:t>
                      </a:r>
                      <a:r>
                        <a:rPr lang="en-IN" sz="900" b="1" baseline="30000">
                          <a:solidFill>
                            <a:schemeClr val="bg1"/>
                          </a:solidFill>
                        </a:rPr>
                        <a:t>a,1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SURMOUNT-2</a:t>
                      </a:r>
                      <a:r>
                        <a:rPr lang="en-IN" sz="900" b="1" baseline="30000">
                          <a:solidFill>
                            <a:schemeClr val="bg1"/>
                          </a:solidFill>
                        </a:rPr>
                        <a:t>a,2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SURMOUNT-3</a:t>
                      </a:r>
                      <a:r>
                        <a:rPr lang="en-IN" sz="900" b="1" baseline="30000">
                          <a:solidFill>
                            <a:schemeClr val="bg1"/>
                          </a:solidFill>
                        </a:rPr>
                        <a:t>a,3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SURMOUNT-4</a:t>
                      </a:r>
                      <a:r>
                        <a:rPr lang="en-IN" sz="900" b="1" baseline="30000">
                          <a:solidFill>
                            <a:schemeClr val="bg1"/>
                          </a:solidFill>
                        </a:rPr>
                        <a:t>b,4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SURMOUNT-5</a:t>
                      </a:r>
                      <a:r>
                        <a:rPr lang="en-IN" sz="900" b="1" baseline="30000">
                          <a:solidFill>
                            <a:schemeClr val="bg1"/>
                          </a:solidFill>
                        </a:rPr>
                        <a:t>a,5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2237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IN" sz="900" b="1">
                          <a:solidFill>
                            <a:schemeClr val="tx1"/>
                          </a:solidFill>
                        </a:rPr>
                        <a:t>Superiority versus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  <a:latin typeface="+mn-lt"/>
                        </a:rPr>
                        <a:t>Placebo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  <a:latin typeface="+mn-lt"/>
                        </a:rPr>
                        <a:t>Placebo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  <a:latin typeface="+mn-lt"/>
                        </a:rPr>
                        <a:t>Placebo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  <a:latin typeface="+mn-lt"/>
                        </a:rPr>
                        <a:t>Placebo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  <a:latin typeface="+mn-lt"/>
                        </a:rPr>
                        <a:t>Semaglutide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8055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IN" sz="900" b="1">
                          <a:solidFill>
                            <a:schemeClr val="tx1"/>
                          </a:solidFill>
                        </a:rPr>
                        <a:t>Duration (weeks)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72</a:t>
                      </a:r>
                      <a:endParaRPr lang="en-IN" sz="900" b="0" baseline="30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88</a:t>
                      </a:r>
                      <a:endParaRPr lang="en-IN" sz="900" b="0" baseline="30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 baseline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0546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IN" sz="900" b="1">
                          <a:solidFill>
                            <a:schemeClr val="tx1"/>
                          </a:solidFill>
                        </a:rPr>
                        <a:t>Mean baseline body weight (kg)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104.8 kg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100.8 kg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101.9 kg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85.2 kg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>
                          <a:effectLst/>
                        </a:rPr>
                        <a:t>113.2 kg</a:t>
                      </a:r>
                      <a:endParaRPr lang="en-IN" sz="9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154418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485EFA11-7BB0-5BB2-6596-8E3F19732540}"/>
              </a:ext>
            </a:extLst>
          </p:cNvPr>
          <p:cNvSpPr txBox="1"/>
          <p:nvPr/>
        </p:nvSpPr>
        <p:spPr>
          <a:xfrm>
            <a:off x="3098714" y="4124037"/>
            <a:ext cx="326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**</a:t>
            </a:r>
            <a:endParaRPr lang="en-GB" sz="1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3AEDD1-D033-9EF1-034C-754CFCAF64D0}"/>
              </a:ext>
            </a:extLst>
          </p:cNvPr>
          <p:cNvSpPr txBox="1"/>
          <p:nvPr/>
        </p:nvSpPr>
        <p:spPr>
          <a:xfrm>
            <a:off x="3348965" y="4505037"/>
            <a:ext cx="326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**</a:t>
            </a:r>
            <a:endParaRPr lang="en-GB" sz="14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969D80-ADB0-E348-822B-773FED650E43}"/>
              </a:ext>
            </a:extLst>
          </p:cNvPr>
          <p:cNvSpPr txBox="1"/>
          <p:nvPr/>
        </p:nvSpPr>
        <p:spPr>
          <a:xfrm>
            <a:off x="3596215" y="4590762"/>
            <a:ext cx="326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**</a:t>
            </a:r>
            <a:endParaRPr lang="en-GB" sz="14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157560-08D1-7338-31D4-3912A441A0EB}"/>
              </a:ext>
            </a:extLst>
          </p:cNvPr>
          <p:cNvSpPr txBox="1"/>
          <p:nvPr/>
        </p:nvSpPr>
        <p:spPr>
          <a:xfrm>
            <a:off x="4403413" y="3943062"/>
            <a:ext cx="399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***</a:t>
            </a:r>
            <a:endParaRPr lang="en-GB" sz="14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66A40A-5520-9C5E-2FDC-7D985424756E}"/>
              </a:ext>
            </a:extLst>
          </p:cNvPr>
          <p:cNvSpPr txBox="1"/>
          <p:nvPr/>
        </p:nvSpPr>
        <p:spPr>
          <a:xfrm>
            <a:off x="4660288" y="4095462"/>
            <a:ext cx="399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***</a:t>
            </a:r>
            <a:endParaRPr lang="en-GB" sz="14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2EFB4E-D03F-DFE6-DD04-3C1A31F0704C}"/>
              </a:ext>
            </a:extLst>
          </p:cNvPr>
          <p:cNvSpPr txBox="1"/>
          <p:nvPr/>
        </p:nvSpPr>
        <p:spPr>
          <a:xfrm>
            <a:off x="5990763" y="4485987"/>
            <a:ext cx="399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**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7B43B09-FE29-F3C2-D0DC-A6B13F07FBC2}"/>
              </a:ext>
            </a:extLst>
          </p:cNvPr>
          <p:cNvSpPr txBox="1"/>
          <p:nvPr/>
        </p:nvSpPr>
        <p:spPr>
          <a:xfrm>
            <a:off x="7302624" y="3472007"/>
            <a:ext cx="399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**</a:t>
            </a:r>
            <a:endParaRPr lang="en-GB" sz="140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4F2FD80-DB4A-88D3-5B91-CAB55AFA10F5}"/>
              </a:ext>
            </a:extLst>
          </p:cNvPr>
          <p:cNvGrpSpPr/>
          <p:nvPr/>
        </p:nvGrpSpPr>
        <p:grpSpPr>
          <a:xfrm>
            <a:off x="9685438" y="3189057"/>
            <a:ext cx="2254195" cy="1528951"/>
            <a:chOff x="9791317" y="3189057"/>
            <a:chExt cx="2254195" cy="152895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2185716-6008-95D6-32C5-A77596F27430}"/>
                </a:ext>
              </a:extLst>
            </p:cNvPr>
            <p:cNvGrpSpPr/>
            <p:nvPr/>
          </p:nvGrpSpPr>
          <p:grpSpPr>
            <a:xfrm>
              <a:off x="9791318" y="3189057"/>
              <a:ext cx="1707949" cy="246221"/>
              <a:chOff x="9874451" y="3092807"/>
              <a:chExt cx="1707949" cy="246221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7C11133-D69E-CA3E-2880-17FA59C35254}"/>
                  </a:ext>
                </a:extLst>
              </p:cNvPr>
              <p:cNvSpPr/>
              <p:nvPr/>
            </p:nvSpPr>
            <p:spPr>
              <a:xfrm>
                <a:off x="9874451" y="3147337"/>
                <a:ext cx="137160" cy="137160"/>
              </a:xfrm>
              <a:prstGeom prst="rect">
                <a:avLst/>
              </a:prstGeom>
              <a:solidFill>
                <a:srgbClr val="B6B6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CF0C18F-4207-26D7-8128-E919D05AFD88}"/>
                  </a:ext>
                </a:extLst>
              </p:cNvPr>
              <p:cNvSpPr txBox="1"/>
              <p:nvPr/>
            </p:nvSpPr>
            <p:spPr>
              <a:xfrm>
                <a:off x="10133814" y="3092807"/>
                <a:ext cx="144858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Placebo</a:t>
                </a:r>
                <a:endParaRPr lang="en-GB" sz="1000" b="1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7A077C8-9561-E155-D73D-AEF0FEF3E71A}"/>
                </a:ext>
              </a:extLst>
            </p:cNvPr>
            <p:cNvGrpSpPr/>
            <p:nvPr/>
          </p:nvGrpSpPr>
          <p:grpSpPr>
            <a:xfrm>
              <a:off x="9791318" y="3446723"/>
              <a:ext cx="1707949" cy="246221"/>
              <a:chOff x="9885446" y="3339477"/>
              <a:chExt cx="1707949" cy="24622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B1C68C1-169D-956B-D2F3-32655E36EC09}"/>
                  </a:ext>
                </a:extLst>
              </p:cNvPr>
              <p:cNvSpPr/>
              <p:nvPr/>
            </p:nvSpPr>
            <p:spPr>
              <a:xfrm>
                <a:off x="9885446" y="3394007"/>
                <a:ext cx="137160" cy="137160"/>
              </a:xfrm>
              <a:prstGeom prst="rect">
                <a:avLst/>
              </a:prstGeom>
              <a:solidFill>
                <a:srgbClr val="AEE2F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881372-8E1B-5EDA-4FCF-52355DD46E61}"/>
                  </a:ext>
                </a:extLst>
              </p:cNvPr>
              <p:cNvSpPr txBox="1"/>
              <p:nvPr/>
            </p:nvSpPr>
            <p:spPr>
              <a:xfrm>
                <a:off x="10144809" y="3339477"/>
                <a:ext cx="144858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TZP 5 mg</a:t>
                </a:r>
                <a:endParaRPr lang="en-GB" sz="1000" b="1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94D6FAF-E7BC-5941-611C-29B28A859A1B}"/>
                </a:ext>
              </a:extLst>
            </p:cNvPr>
            <p:cNvGrpSpPr/>
            <p:nvPr/>
          </p:nvGrpSpPr>
          <p:grpSpPr>
            <a:xfrm>
              <a:off x="9791318" y="3704389"/>
              <a:ext cx="1707949" cy="246221"/>
              <a:chOff x="9874451" y="3092807"/>
              <a:chExt cx="1707949" cy="246221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01F6C52-68FC-477B-513F-C22D53B96A92}"/>
                  </a:ext>
                </a:extLst>
              </p:cNvPr>
              <p:cNvSpPr/>
              <p:nvPr/>
            </p:nvSpPr>
            <p:spPr>
              <a:xfrm>
                <a:off x="9874451" y="3147337"/>
                <a:ext cx="137160" cy="137160"/>
              </a:xfrm>
              <a:prstGeom prst="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D6B6ED2-BF9F-745A-718B-0EF36AA0FA8C}"/>
                  </a:ext>
                </a:extLst>
              </p:cNvPr>
              <p:cNvSpPr txBox="1"/>
              <p:nvPr/>
            </p:nvSpPr>
            <p:spPr>
              <a:xfrm>
                <a:off x="10133814" y="3092807"/>
                <a:ext cx="144858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TZP 10 mg</a:t>
                </a:r>
                <a:endParaRPr lang="en-GB" sz="1000" b="1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27ACFB-9100-5A6E-5EB8-575AF2F6ED27}"/>
                </a:ext>
              </a:extLst>
            </p:cNvPr>
            <p:cNvGrpSpPr/>
            <p:nvPr/>
          </p:nvGrpSpPr>
          <p:grpSpPr>
            <a:xfrm>
              <a:off x="9791318" y="3962055"/>
              <a:ext cx="1707949" cy="246221"/>
              <a:chOff x="9874451" y="3092807"/>
              <a:chExt cx="1707949" cy="246221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24C32EF-75E5-62F1-ADC2-D9EECD1FC678}"/>
                  </a:ext>
                </a:extLst>
              </p:cNvPr>
              <p:cNvSpPr/>
              <p:nvPr/>
            </p:nvSpPr>
            <p:spPr>
              <a:xfrm>
                <a:off x="9874451" y="3147337"/>
                <a:ext cx="137160" cy="137160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FFC73D-7331-8D6E-AD49-64575536D50F}"/>
                  </a:ext>
                </a:extLst>
              </p:cNvPr>
              <p:cNvSpPr txBox="1"/>
              <p:nvPr/>
            </p:nvSpPr>
            <p:spPr>
              <a:xfrm>
                <a:off x="10133814" y="3092807"/>
                <a:ext cx="144858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TZP 15 mg</a:t>
                </a:r>
                <a:endParaRPr lang="en-GB" sz="1000" b="1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543351E-BCDF-B76E-04E6-DE1389A7BA64}"/>
                </a:ext>
              </a:extLst>
            </p:cNvPr>
            <p:cNvGrpSpPr/>
            <p:nvPr/>
          </p:nvGrpSpPr>
          <p:grpSpPr>
            <a:xfrm>
              <a:off x="9791318" y="4219722"/>
              <a:ext cx="2254194" cy="246221"/>
              <a:chOff x="9874451" y="3092807"/>
              <a:chExt cx="2254194" cy="246221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3DE32BD-4D6A-85EE-C352-79EB3F810B50}"/>
                  </a:ext>
                </a:extLst>
              </p:cNvPr>
              <p:cNvSpPr/>
              <p:nvPr/>
            </p:nvSpPr>
            <p:spPr>
              <a:xfrm>
                <a:off x="9874451" y="3147337"/>
                <a:ext cx="137160" cy="13716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0574902-455B-0EE5-CC24-1AAAC8ABE341}"/>
                  </a:ext>
                </a:extLst>
              </p:cNvPr>
              <p:cNvSpPr txBox="1"/>
              <p:nvPr/>
            </p:nvSpPr>
            <p:spPr>
              <a:xfrm>
                <a:off x="10133813" y="3092807"/>
                <a:ext cx="19948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TZP MTD (10 mg or 15 mg)</a:t>
                </a:r>
                <a:endParaRPr lang="en-GB" sz="1000" b="1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ED0F3C5-7B95-AC00-E262-0C1D552850B4}"/>
                </a:ext>
              </a:extLst>
            </p:cNvPr>
            <p:cNvGrpSpPr/>
            <p:nvPr/>
          </p:nvGrpSpPr>
          <p:grpSpPr>
            <a:xfrm>
              <a:off x="9791317" y="4471787"/>
              <a:ext cx="2254194" cy="246221"/>
              <a:chOff x="9874451" y="3092807"/>
              <a:chExt cx="2254194" cy="246221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EAEB684-ED5E-97B5-58B8-86EB285372AD}"/>
                  </a:ext>
                </a:extLst>
              </p:cNvPr>
              <p:cNvSpPr/>
              <p:nvPr/>
            </p:nvSpPr>
            <p:spPr>
              <a:xfrm>
                <a:off x="9874451" y="3147337"/>
                <a:ext cx="137160" cy="137160"/>
              </a:xfrm>
              <a:prstGeom prst="rect">
                <a:avLst/>
              </a:prstGeom>
              <a:solidFill>
                <a:srgbClr val="5A5A5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DCF525E-7275-6E5A-A055-B92E23CE4746}"/>
                  </a:ext>
                </a:extLst>
              </p:cNvPr>
              <p:cNvSpPr txBox="1"/>
              <p:nvPr/>
            </p:nvSpPr>
            <p:spPr>
              <a:xfrm>
                <a:off x="10133813" y="3092807"/>
                <a:ext cx="19948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SEMA </a:t>
                </a:r>
                <a:r>
                  <a:rPr lang="nn-NO" sz="1000" b="1"/>
                  <a:t>MTD (1.7 mg or 2.4 mg)</a:t>
                </a:r>
                <a:endParaRPr lang="en-GB" sz="1000" b="1"/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45C10AF-F487-7CB1-CF0D-CBA71389840A}"/>
              </a:ext>
            </a:extLst>
          </p:cNvPr>
          <p:cNvSpPr txBox="1"/>
          <p:nvPr/>
        </p:nvSpPr>
        <p:spPr>
          <a:xfrm>
            <a:off x="8668865" y="4527258"/>
            <a:ext cx="399365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/>
              <a:t>††</a:t>
            </a:r>
            <a:endParaRPr lang="en-GB" sz="1400" baseline="30000"/>
          </a:p>
        </p:txBody>
      </p:sp>
      <p:sp>
        <p:nvSpPr>
          <p:cNvPr id="43" name="SLIDESOURCE_CONFIGUREDSTAMP_38"/>
          <p:cNvSpPr txBox="1"/>
          <p:nvPr/>
        </p:nvSpPr>
        <p:spPr>
          <a:xfrm>
            <a:off x="-952500" y="6858000"/>
            <a:ext cx="1" cy="1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l"/>
            <a:r>
              <a:rPr lang="en-US" sz="2600" dirty="0">
                <a:solidFill>
                  <a:srgbClr val="000000"/>
                </a:solidFill>
                <a:latin typeface="Arial"/>
              </a:rPr>
              <a:t>Q6M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4970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12D00-6C1D-76F9-C6C8-A121EA98B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4D01D1C4-7AE9-B8FB-65DF-C450CC26491B}"/>
              </a:ext>
            </a:extLst>
          </p:cNvPr>
          <p:cNvGraphicFramePr/>
          <p:nvPr/>
        </p:nvGraphicFramePr>
        <p:xfrm>
          <a:off x="1666902" y="1265720"/>
          <a:ext cx="7723081" cy="3486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05680C-9B5B-E782-8F09-553395533A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800"/>
              <a:t>**p&lt;.001 versus placebo; ***p&lt;.0001 versus placebo;</a:t>
            </a:r>
            <a:r>
              <a:rPr lang="en-US" sz="800" baseline="30000"/>
              <a:t> ††</a:t>
            </a:r>
            <a:r>
              <a:rPr lang="en-US" sz="800"/>
              <a:t>p&lt;.001 versus SEMA.</a:t>
            </a:r>
            <a:endParaRPr lang="en-IN" sz="800"/>
          </a:p>
          <a:p>
            <a:pPr marL="0" indent="0">
              <a:spcBef>
                <a:spcPts val="0"/>
              </a:spcBef>
              <a:buNone/>
            </a:pPr>
            <a:r>
              <a:rPr lang="en-US" sz="800" baseline="30000"/>
              <a:t>a</a:t>
            </a:r>
            <a:r>
              <a:rPr lang="en-US" sz="800"/>
              <a:t>Data are from baseline. </a:t>
            </a:r>
            <a:r>
              <a:rPr lang="en-US" sz="800" baseline="30000"/>
              <a:t>b</a:t>
            </a:r>
            <a:r>
              <a:rPr lang="en-US" sz="800"/>
              <a:t>Data are from randomization at Week 36 following an open-label period.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800" kern="0"/>
              <a:t>Values are efficacy estimands. Data are LSM (SE) for SURMOUNT-1 to SURMOUNT-4. For</a:t>
            </a:r>
            <a:r>
              <a:rPr lang="en-US" sz="800" kern="0"/>
              <a:t> SURMOUNT-5, data are LSM (95% CI).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>
                <a:effectLst/>
                <a:ea typeface="Yu Mincho" panose="02020400000000000000" pitchFamily="18" charset="-128"/>
              </a:rPr>
              <a:t>LSM=Least Squares Mean; MTD=Maximum </a:t>
            </a:r>
            <a:r>
              <a:rPr lang="en-US" sz="800">
                <a:ea typeface="Yu Mincho" panose="02020400000000000000" pitchFamily="18" charset="-128"/>
              </a:rPr>
              <a:t>T</a:t>
            </a:r>
            <a:r>
              <a:rPr lang="en-US" sz="800">
                <a:effectLst/>
                <a:ea typeface="Yu Mincho" panose="02020400000000000000" pitchFamily="18" charset="-128"/>
              </a:rPr>
              <a:t>olerated </a:t>
            </a:r>
            <a:r>
              <a:rPr lang="en-US" sz="800">
                <a:ea typeface="Yu Mincho" panose="02020400000000000000" pitchFamily="18" charset="-128"/>
              </a:rPr>
              <a:t>D</a:t>
            </a:r>
            <a:r>
              <a:rPr lang="en-US" sz="800">
                <a:effectLst/>
                <a:ea typeface="Yu Mincho" panose="02020400000000000000" pitchFamily="18" charset="-128"/>
              </a:rPr>
              <a:t>ose; SE=Standard Error; SEMA=Semaglutide; TZP=Tirzepatide.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IN" sz="800"/>
              <a:t>1. Jastreboff AM, et al. </a:t>
            </a:r>
            <a:r>
              <a:rPr lang="en-IN" sz="800" i="1"/>
              <a:t>N Engl J Med</a:t>
            </a:r>
            <a:r>
              <a:rPr lang="en-IN" sz="800"/>
              <a:t>. 2022;387(3):205-216. 2. </a:t>
            </a:r>
            <a:r>
              <a:rPr lang="en-US" sz="800"/>
              <a:t>Garvey TM, et al. </a:t>
            </a:r>
            <a:r>
              <a:rPr lang="en-US" sz="800" i="1"/>
              <a:t>Lancet</a:t>
            </a:r>
            <a:r>
              <a:rPr lang="en-US" sz="800"/>
              <a:t>. 2023;402(10402):613-626.</a:t>
            </a:r>
            <a:r>
              <a:rPr lang="en-GB" sz="800" kern="0"/>
              <a:t> 3. </a:t>
            </a:r>
            <a:r>
              <a:rPr lang="en-US" sz="800" kern="0"/>
              <a:t>Wadden TA, et al. </a:t>
            </a:r>
            <a:r>
              <a:rPr lang="en-US" sz="800" i="1" kern="0"/>
              <a:t>Nat Med</a:t>
            </a:r>
            <a:r>
              <a:rPr lang="en-US" sz="800" kern="0"/>
              <a:t>. 2023;29:2909-2918. 4. </a:t>
            </a:r>
            <a:r>
              <a:rPr lang="en-US" sz="800"/>
              <a:t>Aronne LJ, et al. </a:t>
            </a:r>
            <a:r>
              <a:rPr lang="en-US" sz="800" i="1"/>
              <a:t>JAMA</a:t>
            </a:r>
            <a:r>
              <a:rPr lang="en-US" sz="800"/>
              <a:t>. </a:t>
            </a:r>
            <a:r>
              <a:rPr lang="en-US" sz="800" kern="0"/>
              <a:t>2024;331(1)38-48. 5</a:t>
            </a:r>
            <a:r>
              <a:rPr lang="en-GB" sz="800" kern="0"/>
              <a:t>. </a:t>
            </a:r>
            <a:r>
              <a:rPr lang="en-US" sz="800">
                <a:solidFill>
                  <a:srgbClr val="000000"/>
                </a:solidFill>
              </a:rPr>
              <a:t>Aronne LJ, et al. </a:t>
            </a:r>
            <a:r>
              <a:rPr lang="en-US" sz="800" i="1">
                <a:solidFill>
                  <a:srgbClr val="000000"/>
                </a:solidFill>
              </a:rPr>
              <a:t>N Engl J Med</a:t>
            </a:r>
            <a:r>
              <a:rPr lang="en-US" sz="800">
                <a:solidFill>
                  <a:srgbClr val="000000"/>
                </a:solidFill>
              </a:rPr>
              <a:t>. 2025; doi:10.1056/NEJMoa2416394 (Ahead of print).</a:t>
            </a:r>
            <a:endParaRPr lang="en-US" sz="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B9885C-1CD5-8EAC-EB3C-C4BE244870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1800" b="0">
                <a:cs typeface="Arial" panose="020B0604020202020204" pitchFamily="34" charset="0"/>
              </a:rPr>
              <a:t>SURMOUNT Clinical Trial Program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0C1C241-26C1-7480-8089-C0FEE6CEFB8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Change in Waist Circumference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3AD225-73F6-BCC9-6149-7ACAB4F18E0E}"/>
              </a:ext>
            </a:extLst>
          </p:cNvPr>
          <p:cNvSpPr txBox="1"/>
          <p:nvPr/>
        </p:nvSpPr>
        <p:spPr>
          <a:xfrm>
            <a:off x="3111600" y="3827451"/>
            <a:ext cx="326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**</a:t>
            </a:r>
            <a:endParaRPr lang="en-GB" sz="1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107B01-171E-8A9F-6F6D-B86F61B63423}"/>
              </a:ext>
            </a:extLst>
          </p:cNvPr>
          <p:cNvSpPr txBox="1"/>
          <p:nvPr/>
        </p:nvSpPr>
        <p:spPr>
          <a:xfrm>
            <a:off x="3344180" y="4254631"/>
            <a:ext cx="326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**</a:t>
            </a:r>
            <a:endParaRPr lang="en-GB" sz="1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7349B5-ED79-4344-0115-7C71358F6FA9}"/>
              </a:ext>
            </a:extLst>
          </p:cNvPr>
          <p:cNvSpPr txBox="1"/>
          <p:nvPr/>
        </p:nvSpPr>
        <p:spPr>
          <a:xfrm>
            <a:off x="3572180" y="4311884"/>
            <a:ext cx="326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**</a:t>
            </a:r>
            <a:endParaRPr lang="en-GB" sz="1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6173FF-4964-FA3E-9768-AE17ACB26C1C}"/>
              </a:ext>
            </a:extLst>
          </p:cNvPr>
          <p:cNvSpPr txBox="1"/>
          <p:nvPr/>
        </p:nvSpPr>
        <p:spPr>
          <a:xfrm>
            <a:off x="4371965" y="3514498"/>
            <a:ext cx="399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***</a:t>
            </a:r>
            <a:endParaRPr lang="en-GB" sz="1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CFB83-BE9C-658E-DC8F-C70382210CA9}"/>
              </a:ext>
            </a:extLst>
          </p:cNvPr>
          <p:cNvSpPr txBox="1"/>
          <p:nvPr/>
        </p:nvSpPr>
        <p:spPr>
          <a:xfrm>
            <a:off x="4616612" y="3751932"/>
            <a:ext cx="399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***</a:t>
            </a:r>
            <a:endParaRPr lang="en-GB" sz="1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23816B-795D-B812-C771-971526145280}"/>
              </a:ext>
            </a:extLst>
          </p:cNvPr>
          <p:cNvSpPr txBox="1"/>
          <p:nvPr/>
        </p:nvSpPr>
        <p:spPr>
          <a:xfrm>
            <a:off x="5947324" y="4026002"/>
            <a:ext cx="326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**</a:t>
            </a:r>
            <a:endParaRPr lang="en-GB" sz="1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5A6855-F0AB-A810-18DF-4DDAD418AC3C}"/>
              </a:ext>
            </a:extLst>
          </p:cNvPr>
          <p:cNvSpPr txBox="1"/>
          <p:nvPr/>
        </p:nvSpPr>
        <p:spPr>
          <a:xfrm>
            <a:off x="7257623" y="2908605"/>
            <a:ext cx="326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**</a:t>
            </a:r>
            <a:endParaRPr lang="en-GB" sz="1400"/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235295F1-6B61-6569-4E67-291594E6C50B}"/>
              </a:ext>
            </a:extLst>
          </p:cNvPr>
          <p:cNvGraphicFramePr>
            <a:graphicFrameLocks noGrp="1"/>
          </p:cNvGraphicFramePr>
          <p:nvPr/>
        </p:nvGraphicFramePr>
        <p:xfrm>
          <a:off x="498143" y="4765228"/>
          <a:ext cx="8924986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9302">
                  <a:extLst>
                    <a:ext uri="{9D8B030D-6E8A-4147-A177-3AD203B41FA5}">
                      <a16:colId xmlns:a16="http://schemas.microsoft.com/office/drawing/2014/main" val="1394577476"/>
                    </a:ext>
                  </a:extLst>
                </a:gridCol>
                <a:gridCol w="1132764">
                  <a:extLst>
                    <a:ext uri="{9D8B030D-6E8A-4147-A177-3AD203B41FA5}">
                      <a16:colId xmlns:a16="http://schemas.microsoft.com/office/drawing/2014/main" val="1897630798"/>
                    </a:ext>
                  </a:extLst>
                </a:gridCol>
                <a:gridCol w="1364776">
                  <a:extLst>
                    <a:ext uri="{9D8B030D-6E8A-4147-A177-3AD203B41FA5}">
                      <a16:colId xmlns:a16="http://schemas.microsoft.com/office/drawing/2014/main" val="3639564812"/>
                    </a:ext>
                  </a:extLst>
                </a:gridCol>
                <a:gridCol w="1344305">
                  <a:extLst>
                    <a:ext uri="{9D8B030D-6E8A-4147-A177-3AD203B41FA5}">
                      <a16:colId xmlns:a16="http://schemas.microsoft.com/office/drawing/2014/main" val="130538245"/>
                    </a:ext>
                  </a:extLst>
                </a:gridCol>
                <a:gridCol w="1344304">
                  <a:extLst>
                    <a:ext uri="{9D8B030D-6E8A-4147-A177-3AD203B41FA5}">
                      <a16:colId xmlns:a16="http://schemas.microsoft.com/office/drawing/2014/main" val="3153563304"/>
                    </a:ext>
                  </a:extLst>
                </a:gridCol>
                <a:gridCol w="1309535">
                  <a:extLst>
                    <a:ext uri="{9D8B030D-6E8A-4147-A177-3AD203B41FA5}">
                      <a16:colId xmlns:a16="http://schemas.microsoft.com/office/drawing/2014/main" val="2980936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Study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SURMOUNT-1</a:t>
                      </a:r>
                      <a:r>
                        <a:rPr lang="en-IN" sz="900" b="1" baseline="30000">
                          <a:solidFill>
                            <a:schemeClr val="bg1"/>
                          </a:solidFill>
                        </a:rPr>
                        <a:t>b,1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SURMOUNT-2</a:t>
                      </a:r>
                      <a:r>
                        <a:rPr lang="en-IN" sz="900" b="1" baseline="30000">
                          <a:solidFill>
                            <a:schemeClr val="bg1"/>
                          </a:solidFill>
                        </a:rPr>
                        <a:t>b,2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SURMOUNT-3</a:t>
                      </a:r>
                      <a:r>
                        <a:rPr lang="en-IN" sz="900" b="1" baseline="30000">
                          <a:solidFill>
                            <a:schemeClr val="bg1"/>
                          </a:solidFill>
                        </a:rPr>
                        <a:t>b,3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SURMOUNT-4</a:t>
                      </a:r>
                      <a:r>
                        <a:rPr lang="en-IN" sz="900" b="1" baseline="30000">
                          <a:solidFill>
                            <a:schemeClr val="bg1"/>
                          </a:solidFill>
                        </a:rPr>
                        <a:t>c,4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SURMOUNT-5</a:t>
                      </a:r>
                      <a:r>
                        <a:rPr lang="en-IN" sz="900" b="1" baseline="30000">
                          <a:solidFill>
                            <a:schemeClr val="bg1"/>
                          </a:solidFill>
                        </a:rPr>
                        <a:t>b,5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2237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IN" sz="900" b="1">
                          <a:solidFill>
                            <a:schemeClr val="tx1"/>
                          </a:solidFill>
                        </a:rPr>
                        <a:t>Superiority versus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  <a:latin typeface="+mn-lt"/>
                        </a:rPr>
                        <a:t>Placebo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  <a:latin typeface="+mn-lt"/>
                        </a:rPr>
                        <a:t>Placebo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  <a:latin typeface="+mn-lt"/>
                        </a:rPr>
                        <a:t>Placebo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  <a:latin typeface="+mn-lt"/>
                        </a:rPr>
                        <a:t>Placebo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  <a:latin typeface="+mn-lt"/>
                        </a:rPr>
                        <a:t>Semaglutide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8055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IN" sz="900" b="1">
                          <a:solidFill>
                            <a:schemeClr val="tx1"/>
                          </a:solidFill>
                        </a:rPr>
                        <a:t>Duration (weeks)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72</a:t>
                      </a:r>
                      <a:endParaRPr lang="en-IN" sz="900" b="0" baseline="30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88</a:t>
                      </a:r>
                      <a:endParaRPr lang="en-IN" sz="900" b="0" baseline="30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 baseline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0546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IN" sz="900" b="1">
                          <a:solidFill>
                            <a:schemeClr val="tx1"/>
                          </a:solidFill>
                        </a:rPr>
                        <a:t>Mean baseline waist circumference (cm)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114.1 cm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115.0 cm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109.4 cm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115.2 cm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>
                          <a:effectLst/>
                        </a:rPr>
                        <a:t>118.4 cm</a:t>
                      </a:r>
                      <a:endParaRPr lang="en-IN" sz="9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154418"/>
                  </a:ext>
                </a:extLst>
              </a:tr>
            </a:tbl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id="{289E8196-2AB7-F64F-0E17-8DF24F575545}"/>
              </a:ext>
            </a:extLst>
          </p:cNvPr>
          <p:cNvSpPr txBox="1"/>
          <p:nvPr/>
        </p:nvSpPr>
        <p:spPr>
          <a:xfrm>
            <a:off x="8555481" y="4293502"/>
            <a:ext cx="326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/>
              <a:t>††</a:t>
            </a:r>
            <a:endParaRPr lang="en-GB" sz="14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8FB383-9304-1E0D-87E6-7BF8D34C0D59}"/>
              </a:ext>
            </a:extLst>
          </p:cNvPr>
          <p:cNvGrpSpPr/>
          <p:nvPr/>
        </p:nvGrpSpPr>
        <p:grpSpPr>
          <a:xfrm>
            <a:off x="9685438" y="3189057"/>
            <a:ext cx="2254195" cy="1528951"/>
            <a:chOff x="9791317" y="3189057"/>
            <a:chExt cx="2254195" cy="152895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56E317E-469C-B4E9-E596-4DE8990A04BB}"/>
                </a:ext>
              </a:extLst>
            </p:cNvPr>
            <p:cNvGrpSpPr/>
            <p:nvPr/>
          </p:nvGrpSpPr>
          <p:grpSpPr>
            <a:xfrm>
              <a:off x="9791318" y="3189057"/>
              <a:ext cx="1707949" cy="246221"/>
              <a:chOff x="9874451" y="3092807"/>
              <a:chExt cx="1707949" cy="246221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0F5E1599-5518-0BF6-F8EC-3258C0E2C6C8}"/>
                  </a:ext>
                </a:extLst>
              </p:cNvPr>
              <p:cNvSpPr/>
              <p:nvPr/>
            </p:nvSpPr>
            <p:spPr>
              <a:xfrm>
                <a:off x="9874451" y="3147337"/>
                <a:ext cx="137160" cy="137160"/>
              </a:xfrm>
              <a:prstGeom prst="rect">
                <a:avLst/>
              </a:prstGeom>
              <a:solidFill>
                <a:srgbClr val="B6B6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552F9D1-8889-49E5-4811-DC497F17ADD4}"/>
                  </a:ext>
                </a:extLst>
              </p:cNvPr>
              <p:cNvSpPr txBox="1"/>
              <p:nvPr/>
            </p:nvSpPr>
            <p:spPr>
              <a:xfrm>
                <a:off x="10133814" y="3092807"/>
                <a:ext cx="144858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Placebo</a:t>
                </a:r>
                <a:endParaRPr lang="en-GB" sz="1000" b="1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3931438-F42F-10BF-4C4A-9ECC8B5F3A51}"/>
                </a:ext>
              </a:extLst>
            </p:cNvPr>
            <p:cNvGrpSpPr/>
            <p:nvPr/>
          </p:nvGrpSpPr>
          <p:grpSpPr>
            <a:xfrm>
              <a:off x="9791318" y="3446723"/>
              <a:ext cx="1707949" cy="246221"/>
              <a:chOff x="9885446" y="3339477"/>
              <a:chExt cx="1707949" cy="246221"/>
            </a:xfrm>
          </p:grpSpPr>
          <p:sp>
            <p:nvSpPr>
              <p:cNvPr id="32" name="Rectangle 51">
                <a:extLst>
                  <a:ext uri="{FF2B5EF4-FFF2-40B4-BE49-F238E27FC236}">
                    <a16:creationId xmlns:a16="http://schemas.microsoft.com/office/drawing/2014/main" id="{DEBBEB6A-2D5F-179D-608B-AE4239B5D416}"/>
                  </a:ext>
                </a:extLst>
              </p:cNvPr>
              <p:cNvSpPr/>
              <p:nvPr/>
            </p:nvSpPr>
            <p:spPr>
              <a:xfrm>
                <a:off x="9885446" y="3394007"/>
                <a:ext cx="137160" cy="137160"/>
              </a:xfrm>
              <a:prstGeom prst="rect">
                <a:avLst/>
              </a:prstGeom>
              <a:solidFill>
                <a:srgbClr val="AEE2F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CB78245-1B0B-84D0-F21D-CF3D9F6688CC}"/>
                  </a:ext>
                </a:extLst>
              </p:cNvPr>
              <p:cNvSpPr txBox="1"/>
              <p:nvPr/>
            </p:nvSpPr>
            <p:spPr>
              <a:xfrm>
                <a:off x="10144809" y="3339477"/>
                <a:ext cx="144858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TZP 5 mg</a:t>
                </a:r>
                <a:endParaRPr lang="en-GB" sz="1000" b="1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FF3A42E-7F50-0D40-BDFC-4DFCF0C68F48}"/>
                </a:ext>
              </a:extLst>
            </p:cNvPr>
            <p:cNvGrpSpPr/>
            <p:nvPr/>
          </p:nvGrpSpPr>
          <p:grpSpPr>
            <a:xfrm>
              <a:off x="9791318" y="3704389"/>
              <a:ext cx="1707949" cy="246221"/>
              <a:chOff x="9874451" y="3092807"/>
              <a:chExt cx="1707949" cy="246221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0A354AB-07A2-3233-EF3C-F462FA8E7B0F}"/>
                  </a:ext>
                </a:extLst>
              </p:cNvPr>
              <p:cNvSpPr/>
              <p:nvPr/>
            </p:nvSpPr>
            <p:spPr>
              <a:xfrm>
                <a:off x="9874451" y="3147337"/>
                <a:ext cx="137160" cy="137160"/>
              </a:xfrm>
              <a:prstGeom prst="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5AD7802-DEEF-8ADF-21E1-5248772B9901}"/>
                  </a:ext>
                </a:extLst>
              </p:cNvPr>
              <p:cNvSpPr txBox="1"/>
              <p:nvPr/>
            </p:nvSpPr>
            <p:spPr>
              <a:xfrm>
                <a:off x="10133814" y="3092807"/>
                <a:ext cx="144858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TZP 10 mg</a:t>
                </a:r>
                <a:endParaRPr lang="en-GB" sz="1000" b="1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67BD8BF-3857-2D2B-AE8F-01C9BA2C54A1}"/>
                </a:ext>
              </a:extLst>
            </p:cNvPr>
            <p:cNvGrpSpPr/>
            <p:nvPr/>
          </p:nvGrpSpPr>
          <p:grpSpPr>
            <a:xfrm>
              <a:off x="9791318" y="3962055"/>
              <a:ext cx="1707949" cy="246221"/>
              <a:chOff x="9874451" y="3092807"/>
              <a:chExt cx="1707949" cy="246221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86D17AA-79BA-1DA7-C8BA-93B95B1D76AC}"/>
                  </a:ext>
                </a:extLst>
              </p:cNvPr>
              <p:cNvSpPr/>
              <p:nvPr/>
            </p:nvSpPr>
            <p:spPr>
              <a:xfrm>
                <a:off x="9874451" y="3147337"/>
                <a:ext cx="137160" cy="137160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0D4FE2D-C3F2-19FE-C636-7397C0301D6C}"/>
                  </a:ext>
                </a:extLst>
              </p:cNvPr>
              <p:cNvSpPr txBox="1"/>
              <p:nvPr/>
            </p:nvSpPr>
            <p:spPr>
              <a:xfrm>
                <a:off x="10133814" y="3092807"/>
                <a:ext cx="144858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TZP 15 mg</a:t>
                </a:r>
                <a:endParaRPr lang="en-GB" sz="1000" b="1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0652C2F-CFF0-D4A5-7BBE-8FF8546E8D95}"/>
                </a:ext>
              </a:extLst>
            </p:cNvPr>
            <p:cNvGrpSpPr/>
            <p:nvPr/>
          </p:nvGrpSpPr>
          <p:grpSpPr>
            <a:xfrm>
              <a:off x="9791318" y="4219722"/>
              <a:ext cx="2254194" cy="246221"/>
              <a:chOff x="9874451" y="3092807"/>
              <a:chExt cx="2254194" cy="246221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CB69CAA-9B70-EDD3-4571-C9EF865884A2}"/>
                  </a:ext>
                </a:extLst>
              </p:cNvPr>
              <p:cNvSpPr/>
              <p:nvPr/>
            </p:nvSpPr>
            <p:spPr>
              <a:xfrm>
                <a:off x="9874451" y="3147337"/>
                <a:ext cx="137160" cy="13716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2096180-8143-A02A-8DA5-BA3917B636E3}"/>
                  </a:ext>
                </a:extLst>
              </p:cNvPr>
              <p:cNvSpPr txBox="1"/>
              <p:nvPr/>
            </p:nvSpPr>
            <p:spPr>
              <a:xfrm>
                <a:off x="10133813" y="3092807"/>
                <a:ext cx="19948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TZP MTD (10 mg or 15 mg)</a:t>
                </a:r>
                <a:endParaRPr lang="en-GB" sz="1000" b="1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56A6519-0D32-5143-F979-9A93251D6D8E}"/>
                </a:ext>
              </a:extLst>
            </p:cNvPr>
            <p:cNvGrpSpPr/>
            <p:nvPr/>
          </p:nvGrpSpPr>
          <p:grpSpPr>
            <a:xfrm>
              <a:off x="9791317" y="4471787"/>
              <a:ext cx="2254194" cy="246221"/>
              <a:chOff x="9874451" y="3092807"/>
              <a:chExt cx="2254194" cy="246221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53F86C1-2442-DFA4-E270-E191146F1593}"/>
                  </a:ext>
                </a:extLst>
              </p:cNvPr>
              <p:cNvSpPr/>
              <p:nvPr/>
            </p:nvSpPr>
            <p:spPr>
              <a:xfrm>
                <a:off x="9874451" y="3147337"/>
                <a:ext cx="137160" cy="137160"/>
              </a:xfrm>
              <a:prstGeom prst="rect">
                <a:avLst/>
              </a:prstGeom>
              <a:solidFill>
                <a:srgbClr val="5A5A5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DE39BB9-9D45-8E5A-A77E-8FD8F777430C}"/>
                  </a:ext>
                </a:extLst>
              </p:cNvPr>
              <p:cNvSpPr txBox="1"/>
              <p:nvPr/>
            </p:nvSpPr>
            <p:spPr>
              <a:xfrm>
                <a:off x="10133813" y="3092807"/>
                <a:ext cx="19948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SEMA </a:t>
                </a:r>
                <a:r>
                  <a:rPr lang="nn-NO" sz="1000" b="1"/>
                  <a:t>MTD (1.7 mg or 2.4 mg)</a:t>
                </a:r>
                <a:endParaRPr lang="en-GB" sz="1000" b="1"/>
              </a:p>
            </p:txBody>
          </p:sp>
        </p:grpSp>
      </p:grpSp>
      <p:sp>
        <p:nvSpPr>
          <p:cNvPr id="52" name="SLIDESOURCE_CONFIGUREDSTAMP_38"/>
          <p:cNvSpPr txBox="1"/>
          <p:nvPr/>
        </p:nvSpPr>
        <p:spPr>
          <a:xfrm>
            <a:off x="-952500" y="6858000"/>
            <a:ext cx="1" cy="1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l"/>
            <a:r>
              <a:rPr lang="en-US" sz="2600" dirty="0">
                <a:solidFill>
                  <a:srgbClr val="000000"/>
                </a:solidFill>
                <a:latin typeface="Arial"/>
              </a:rPr>
              <a:t>Q6P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9722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CD387-1691-A72F-AE60-C741CCC72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32E60F82-8DAA-93E2-5D4B-2B1F8149E485}"/>
              </a:ext>
            </a:extLst>
          </p:cNvPr>
          <p:cNvGraphicFramePr/>
          <p:nvPr/>
        </p:nvGraphicFramePr>
        <p:xfrm>
          <a:off x="1840152" y="1265720"/>
          <a:ext cx="7723081" cy="3486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80809E-9F8F-6C49-373D-E2B9E40A30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900"/>
              <a:t>**p&lt;.001 versus placebo; ***p&lt;.0001 versus placebo; </a:t>
            </a:r>
            <a:r>
              <a:rPr lang="en-US" sz="900" baseline="30000"/>
              <a:t>††</a:t>
            </a:r>
            <a:r>
              <a:rPr lang="en-US" sz="900"/>
              <a:t>p&lt;.001 versus SEMA.</a:t>
            </a:r>
            <a:endParaRPr lang="en-IN" sz="900"/>
          </a:p>
          <a:p>
            <a:pPr marL="0" indent="0">
              <a:spcBef>
                <a:spcPts val="0"/>
              </a:spcBef>
              <a:buNone/>
            </a:pPr>
            <a:r>
              <a:rPr lang="en-US" sz="900" baseline="30000"/>
              <a:t>a</a:t>
            </a:r>
            <a:r>
              <a:rPr lang="en-US" sz="900"/>
              <a:t>Data are from baseline.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900" kern="0"/>
              <a:t>Values are efficacy estimands. Data are LSM (SE) for SURMOUNT-1 to SURMOUNT-4. For</a:t>
            </a:r>
            <a:r>
              <a:rPr lang="en-US" sz="900" kern="0"/>
              <a:t> SURMOUNT-5, data are LSM (95% CI).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900">
                <a:effectLst/>
                <a:ea typeface="Yu Mincho" panose="02020400000000000000" pitchFamily="18" charset="-128"/>
              </a:rPr>
              <a:t>LSM=Least Squares Mean; MTD=Maximum </a:t>
            </a:r>
            <a:r>
              <a:rPr lang="en-US" sz="900">
                <a:ea typeface="Yu Mincho" panose="02020400000000000000" pitchFamily="18" charset="-128"/>
              </a:rPr>
              <a:t>T</a:t>
            </a:r>
            <a:r>
              <a:rPr lang="en-US" sz="900">
                <a:effectLst/>
                <a:ea typeface="Yu Mincho" panose="02020400000000000000" pitchFamily="18" charset="-128"/>
              </a:rPr>
              <a:t>olerated </a:t>
            </a:r>
            <a:r>
              <a:rPr lang="en-US" sz="900">
                <a:ea typeface="Yu Mincho" panose="02020400000000000000" pitchFamily="18" charset="-128"/>
              </a:rPr>
              <a:t>D</a:t>
            </a:r>
            <a:r>
              <a:rPr lang="en-US" sz="900">
                <a:effectLst/>
                <a:ea typeface="Yu Mincho" panose="02020400000000000000" pitchFamily="18" charset="-128"/>
              </a:rPr>
              <a:t>ose; SE=Standard Error; SEMA=Semaglutide; TZP=Tirzepatide.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IN" sz="900"/>
              <a:t>1. Jastreboff AM, et al. </a:t>
            </a:r>
            <a:r>
              <a:rPr lang="en-IN" sz="900" i="1"/>
              <a:t>N Engl J Med</a:t>
            </a:r>
            <a:r>
              <a:rPr lang="en-IN" sz="900"/>
              <a:t>. 2022;387(3):205-216. 2. </a:t>
            </a:r>
            <a:r>
              <a:rPr lang="en-US" sz="900"/>
              <a:t>Garvey TM, et al. </a:t>
            </a:r>
            <a:r>
              <a:rPr lang="en-US" sz="900" i="1"/>
              <a:t>Lancet</a:t>
            </a:r>
            <a:r>
              <a:rPr lang="en-US" sz="900"/>
              <a:t>. 2023;402(10402):613-626.</a:t>
            </a:r>
            <a:r>
              <a:rPr lang="en-GB" sz="900" kern="0"/>
              <a:t> 3. </a:t>
            </a:r>
            <a:r>
              <a:rPr lang="en-US" sz="900" kern="0"/>
              <a:t>Wadden TA, et al. </a:t>
            </a:r>
            <a:r>
              <a:rPr lang="en-US" sz="900" i="1" kern="0"/>
              <a:t>Nat Med</a:t>
            </a:r>
            <a:r>
              <a:rPr lang="en-US" sz="900" kern="0"/>
              <a:t>. 2023;29:2909-2918. 4. </a:t>
            </a:r>
            <a:r>
              <a:rPr lang="en-US" sz="900"/>
              <a:t>Aronne LJ, et al. </a:t>
            </a:r>
            <a:r>
              <a:rPr lang="en-US" sz="900" i="1"/>
              <a:t>JAMA</a:t>
            </a:r>
            <a:r>
              <a:rPr lang="en-US" sz="900"/>
              <a:t>. </a:t>
            </a:r>
            <a:r>
              <a:rPr lang="en-US" sz="900" kern="0"/>
              <a:t>2024;331(1)38-48.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900" kern="0"/>
              <a:t>5</a:t>
            </a:r>
            <a:r>
              <a:rPr lang="en-GB" sz="900" kern="0"/>
              <a:t>. </a:t>
            </a:r>
            <a:r>
              <a:rPr lang="en-US">
                <a:solidFill>
                  <a:srgbClr val="000000"/>
                </a:solidFill>
              </a:rPr>
              <a:t>Aronne LJ, et al. </a:t>
            </a:r>
            <a:r>
              <a:rPr lang="en-US" i="1">
                <a:solidFill>
                  <a:srgbClr val="000000"/>
                </a:solidFill>
              </a:rPr>
              <a:t>N Engl J Med</a:t>
            </a:r>
            <a:r>
              <a:rPr lang="en-US">
                <a:solidFill>
                  <a:srgbClr val="000000"/>
                </a:solidFill>
              </a:rPr>
              <a:t>. 2025; doi:10.1056/NEJMoa2416394 (Ahead of print).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DC6CFA-A78D-271D-2E24-DCF00F86A8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1800" b="0">
                <a:cs typeface="Arial" panose="020B0604020202020204" pitchFamily="34" charset="0"/>
              </a:rPr>
              <a:t>SURMOUNT Clinical Trial Program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BD415DF-9F51-154A-BA26-B9582B0DF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6400"/>
          </a:xfrm>
          <a:solidFill>
            <a:srgbClr val="C0000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Participants Achieving Body Weight Reduction Target of ≥20%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D6BF5-7E4C-8F09-AD2E-951BE5978C17}"/>
              </a:ext>
            </a:extLst>
          </p:cNvPr>
          <p:cNvSpPr txBox="1"/>
          <p:nvPr/>
        </p:nvSpPr>
        <p:spPr>
          <a:xfrm>
            <a:off x="3042990" y="2941566"/>
            <a:ext cx="326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**</a:t>
            </a:r>
            <a:endParaRPr lang="en-GB" sz="1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FC35FF-8D10-5E20-17FA-D8ED23765E4F}"/>
              </a:ext>
            </a:extLst>
          </p:cNvPr>
          <p:cNvSpPr txBox="1"/>
          <p:nvPr/>
        </p:nvSpPr>
        <p:spPr>
          <a:xfrm>
            <a:off x="3290442" y="1984258"/>
            <a:ext cx="326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**</a:t>
            </a:r>
            <a:endParaRPr lang="en-GB" sz="1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85E5C9-3A70-37DD-F335-209FE13AB248}"/>
              </a:ext>
            </a:extLst>
          </p:cNvPr>
          <p:cNvSpPr txBox="1"/>
          <p:nvPr/>
        </p:nvSpPr>
        <p:spPr>
          <a:xfrm>
            <a:off x="3537693" y="1710306"/>
            <a:ext cx="326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**</a:t>
            </a:r>
            <a:endParaRPr lang="en-GB" sz="1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B75CD4-6D31-0D05-8F33-6CB7D2C16A61}"/>
              </a:ext>
            </a:extLst>
          </p:cNvPr>
          <p:cNvSpPr txBox="1"/>
          <p:nvPr/>
        </p:nvSpPr>
        <p:spPr>
          <a:xfrm>
            <a:off x="4354978" y="3292256"/>
            <a:ext cx="41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***</a:t>
            </a:r>
            <a:endParaRPr lang="en-GB" sz="1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972752-AF40-FAC1-5BBA-FF898E07EC30}"/>
              </a:ext>
            </a:extLst>
          </p:cNvPr>
          <p:cNvSpPr txBox="1"/>
          <p:nvPr/>
        </p:nvSpPr>
        <p:spPr>
          <a:xfrm>
            <a:off x="4598577" y="2851122"/>
            <a:ext cx="41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***</a:t>
            </a:r>
            <a:endParaRPr lang="en-GB" sz="1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CE1771-4178-9682-0FB2-3B70CBBAECBD}"/>
              </a:ext>
            </a:extLst>
          </p:cNvPr>
          <p:cNvSpPr txBox="1"/>
          <p:nvPr/>
        </p:nvSpPr>
        <p:spPr>
          <a:xfrm>
            <a:off x="5993089" y="2010975"/>
            <a:ext cx="326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**</a:t>
            </a:r>
            <a:endParaRPr lang="en-GB" sz="1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BE6670-5236-EC03-4F37-4CCE8794AAB9}"/>
              </a:ext>
            </a:extLst>
          </p:cNvPr>
          <p:cNvSpPr txBox="1"/>
          <p:nvPr/>
        </p:nvSpPr>
        <p:spPr>
          <a:xfrm>
            <a:off x="7352631" y="1304965"/>
            <a:ext cx="326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**</a:t>
            </a:r>
            <a:endParaRPr lang="en-GB" sz="1400"/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D4D068C4-FC82-9874-EACE-70DA8B1B8555}"/>
              </a:ext>
            </a:extLst>
          </p:cNvPr>
          <p:cNvGraphicFramePr>
            <a:graphicFrameLocks noGrp="1"/>
          </p:cNvGraphicFramePr>
          <p:nvPr/>
        </p:nvGraphicFramePr>
        <p:xfrm>
          <a:off x="664139" y="4765228"/>
          <a:ext cx="8758990" cy="68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5067">
                  <a:extLst>
                    <a:ext uri="{9D8B030D-6E8A-4147-A177-3AD203B41FA5}">
                      <a16:colId xmlns:a16="http://schemas.microsoft.com/office/drawing/2014/main" val="1394577476"/>
                    </a:ext>
                  </a:extLst>
                </a:gridCol>
                <a:gridCol w="1153236">
                  <a:extLst>
                    <a:ext uri="{9D8B030D-6E8A-4147-A177-3AD203B41FA5}">
                      <a16:colId xmlns:a16="http://schemas.microsoft.com/office/drawing/2014/main" val="1897630798"/>
                    </a:ext>
                  </a:extLst>
                </a:gridCol>
                <a:gridCol w="1364776">
                  <a:extLst>
                    <a:ext uri="{9D8B030D-6E8A-4147-A177-3AD203B41FA5}">
                      <a16:colId xmlns:a16="http://schemas.microsoft.com/office/drawing/2014/main" val="3639564812"/>
                    </a:ext>
                  </a:extLst>
                </a:gridCol>
                <a:gridCol w="1357952">
                  <a:extLst>
                    <a:ext uri="{9D8B030D-6E8A-4147-A177-3AD203B41FA5}">
                      <a16:colId xmlns:a16="http://schemas.microsoft.com/office/drawing/2014/main" val="130538245"/>
                    </a:ext>
                  </a:extLst>
                </a:gridCol>
                <a:gridCol w="1330796">
                  <a:extLst>
                    <a:ext uri="{9D8B030D-6E8A-4147-A177-3AD203B41FA5}">
                      <a16:colId xmlns:a16="http://schemas.microsoft.com/office/drawing/2014/main" val="3153563304"/>
                    </a:ext>
                  </a:extLst>
                </a:gridCol>
                <a:gridCol w="1357163">
                  <a:extLst>
                    <a:ext uri="{9D8B030D-6E8A-4147-A177-3AD203B41FA5}">
                      <a16:colId xmlns:a16="http://schemas.microsoft.com/office/drawing/2014/main" val="2980936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Study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SURMOUNT-1</a:t>
                      </a:r>
                      <a:r>
                        <a:rPr lang="en-IN" sz="900" b="1" baseline="30000">
                          <a:solidFill>
                            <a:schemeClr val="bg1"/>
                          </a:solidFill>
                        </a:rPr>
                        <a:t>a,1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SURMOUNT-2</a:t>
                      </a:r>
                      <a:r>
                        <a:rPr lang="en-IN" sz="900" b="1" baseline="30000">
                          <a:solidFill>
                            <a:schemeClr val="bg1"/>
                          </a:solidFill>
                        </a:rPr>
                        <a:t>a,2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SURMOUNT-3</a:t>
                      </a:r>
                      <a:r>
                        <a:rPr lang="en-IN" sz="900" b="1" baseline="30000">
                          <a:solidFill>
                            <a:schemeClr val="bg1"/>
                          </a:solidFill>
                        </a:rPr>
                        <a:t>a,3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SURMOUNT-4</a:t>
                      </a:r>
                      <a:r>
                        <a:rPr lang="en-IN" sz="900" b="1" baseline="30000">
                          <a:solidFill>
                            <a:schemeClr val="bg1"/>
                          </a:solidFill>
                        </a:rPr>
                        <a:t>a,4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SURMOUNT-5</a:t>
                      </a:r>
                      <a:r>
                        <a:rPr lang="en-IN" sz="900" b="1" baseline="30000">
                          <a:solidFill>
                            <a:schemeClr val="bg1"/>
                          </a:solidFill>
                        </a:rPr>
                        <a:t>a,5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2237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IN" sz="900" b="1">
                          <a:solidFill>
                            <a:schemeClr val="tx1"/>
                          </a:solidFill>
                        </a:rPr>
                        <a:t>Superiority versus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  <a:latin typeface="+mn-lt"/>
                        </a:rPr>
                        <a:t>Placebo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  <a:latin typeface="+mn-lt"/>
                        </a:rPr>
                        <a:t>Placebo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  <a:latin typeface="+mn-lt"/>
                        </a:rPr>
                        <a:t>Placebo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  <a:latin typeface="+mn-lt"/>
                        </a:rPr>
                        <a:t>Placebo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  <a:latin typeface="+mn-lt"/>
                        </a:rPr>
                        <a:t>Semaglutide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8055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IN" sz="900" b="1">
                          <a:solidFill>
                            <a:schemeClr val="tx1"/>
                          </a:solidFill>
                        </a:rPr>
                        <a:t>Duration (weeks)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72</a:t>
                      </a:r>
                      <a:endParaRPr lang="en-IN" sz="900" b="0" baseline="30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88</a:t>
                      </a:r>
                      <a:endParaRPr lang="en-IN" sz="900" b="0" baseline="30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 baseline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054656"/>
                  </a:ext>
                </a:extLst>
              </a:tr>
            </a:tbl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id="{270DF7A5-FEEA-FB92-6957-38DC27A04D11}"/>
              </a:ext>
            </a:extLst>
          </p:cNvPr>
          <p:cNvSpPr txBox="1"/>
          <p:nvPr/>
        </p:nvSpPr>
        <p:spPr>
          <a:xfrm>
            <a:off x="8709769" y="2025245"/>
            <a:ext cx="326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/>
              <a:t>††</a:t>
            </a:r>
            <a:endParaRPr lang="en-GB" sz="14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6738EA-5D2B-E957-AEDE-DA177D78AC59}"/>
              </a:ext>
            </a:extLst>
          </p:cNvPr>
          <p:cNvGrpSpPr/>
          <p:nvPr/>
        </p:nvGrpSpPr>
        <p:grpSpPr>
          <a:xfrm>
            <a:off x="9685438" y="3189057"/>
            <a:ext cx="2254195" cy="1528951"/>
            <a:chOff x="9791317" y="3189057"/>
            <a:chExt cx="2254195" cy="152895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5A58B65-1479-B2D5-C7BA-989052DDAF18}"/>
                </a:ext>
              </a:extLst>
            </p:cNvPr>
            <p:cNvGrpSpPr/>
            <p:nvPr/>
          </p:nvGrpSpPr>
          <p:grpSpPr>
            <a:xfrm>
              <a:off x="9791318" y="3189057"/>
              <a:ext cx="1707949" cy="246221"/>
              <a:chOff x="9874451" y="3092807"/>
              <a:chExt cx="1707949" cy="246221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900A361-439D-8811-661A-3368E294B4AE}"/>
                  </a:ext>
                </a:extLst>
              </p:cNvPr>
              <p:cNvSpPr/>
              <p:nvPr/>
            </p:nvSpPr>
            <p:spPr>
              <a:xfrm>
                <a:off x="9874451" y="3147337"/>
                <a:ext cx="137160" cy="137160"/>
              </a:xfrm>
              <a:prstGeom prst="rect">
                <a:avLst/>
              </a:prstGeom>
              <a:solidFill>
                <a:srgbClr val="B6B6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1BF0A41-4936-1135-742B-5891E29949C2}"/>
                  </a:ext>
                </a:extLst>
              </p:cNvPr>
              <p:cNvSpPr txBox="1"/>
              <p:nvPr/>
            </p:nvSpPr>
            <p:spPr>
              <a:xfrm>
                <a:off x="10133814" y="3092807"/>
                <a:ext cx="144858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Placebo</a:t>
                </a:r>
                <a:endParaRPr lang="en-GB" sz="1000" b="1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90B2100-2E5D-F370-7E07-5AB244251814}"/>
                </a:ext>
              </a:extLst>
            </p:cNvPr>
            <p:cNvGrpSpPr/>
            <p:nvPr/>
          </p:nvGrpSpPr>
          <p:grpSpPr>
            <a:xfrm>
              <a:off x="9791318" y="3446723"/>
              <a:ext cx="1707949" cy="246221"/>
              <a:chOff x="9885446" y="3339477"/>
              <a:chExt cx="1707949" cy="246221"/>
            </a:xfrm>
          </p:grpSpPr>
          <p:sp>
            <p:nvSpPr>
              <p:cNvPr id="32" name="Rectangle 51">
                <a:extLst>
                  <a:ext uri="{FF2B5EF4-FFF2-40B4-BE49-F238E27FC236}">
                    <a16:creationId xmlns:a16="http://schemas.microsoft.com/office/drawing/2014/main" id="{F6902073-496C-1447-B693-584560C2950E}"/>
                  </a:ext>
                </a:extLst>
              </p:cNvPr>
              <p:cNvSpPr/>
              <p:nvPr/>
            </p:nvSpPr>
            <p:spPr>
              <a:xfrm>
                <a:off x="9885446" y="3394007"/>
                <a:ext cx="137160" cy="137160"/>
              </a:xfrm>
              <a:prstGeom prst="rect">
                <a:avLst/>
              </a:prstGeom>
              <a:solidFill>
                <a:srgbClr val="AEE2F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ABE721D-2733-13EE-3B4B-5070AAFA8006}"/>
                  </a:ext>
                </a:extLst>
              </p:cNvPr>
              <p:cNvSpPr txBox="1"/>
              <p:nvPr/>
            </p:nvSpPr>
            <p:spPr>
              <a:xfrm>
                <a:off x="10144809" y="3339477"/>
                <a:ext cx="144858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TZP 5 mg</a:t>
                </a:r>
                <a:endParaRPr lang="en-GB" sz="1000" b="1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1606B06-67DA-FFD0-AB5E-8E6E25408D38}"/>
                </a:ext>
              </a:extLst>
            </p:cNvPr>
            <p:cNvGrpSpPr/>
            <p:nvPr/>
          </p:nvGrpSpPr>
          <p:grpSpPr>
            <a:xfrm>
              <a:off x="9791318" y="3704389"/>
              <a:ext cx="1707949" cy="246221"/>
              <a:chOff x="9874451" y="3092807"/>
              <a:chExt cx="1707949" cy="246221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28E4D19-161C-E683-BEA7-13BE49702127}"/>
                  </a:ext>
                </a:extLst>
              </p:cNvPr>
              <p:cNvSpPr/>
              <p:nvPr/>
            </p:nvSpPr>
            <p:spPr>
              <a:xfrm>
                <a:off x="9874451" y="3147337"/>
                <a:ext cx="137160" cy="137160"/>
              </a:xfrm>
              <a:prstGeom prst="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70C09B-7540-BEF4-2394-2C4710ABCE0D}"/>
                  </a:ext>
                </a:extLst>
              </p:cNvPr>
              <p:cNvSpPr txBox="1"/>
              <p:nvPr/>
            </p:nvSpPr>
            <p:spPr>
              <a:xfrm>
                <a:off x="10133814" y="3092807"/>
                <a:ext cx="144858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TZP 10 mg</a:t>
                </a:r>
                <a:endParaRPr lang="en-GB" sz="1000" b="1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9E8B120-2546-2C49-2BF9-19B58D702A61}"/>
                </a:ext>
              </a:extLst>
            </p:cNvPr>
            <p:cNvGrpSpPr/>
            <p:nvPr/>
          </p:nvGrpSpPr>
          <p:grpSpPr>
            <a:xfrm>
              <a:off x="9791318" y="3962055"/>
              <a:ext cx="1707949" cy="246221"/>
              <a:chOff x="9874451" y="3092807"/>
              <a:chExt cx="1707949" cy="246221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F164515-AD52-84B7-36A5-314BE344EFB7}"/>
                  </a:ext>
                </a:extLst>
              </p:cNvPr>
              <p:cNvSpPr/>
              <p:nvPr/>
            </p:nvSpPr>
            <p:spPr>
              <a:xfrm>
                <a:off x="9874451" y="3147337"/>
                <a:ext cx="137160" cy="137160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0ABE8C9-D440-F03C-6287-328E44F6336A}"/>
                  </a:ext>
                </a:extLst>
              </p:cNvPr>
              <p:cNvSpPr txBox="1"/>
              <p:nvPr/>
            </p:nvSpPr>
            <p:spPr>
              <a:xfrm>
                <a:off x="10133814" y="3092807"/>
                <a:ext cx="144858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TZP 15 mg</a:t>
                </a:r>
                <a:endParaRPr lang="en-GB" sz="1000" b="1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5529E4B-F30F-935A-F2AF-544AA95FA811}"/>
                </a:ext>
              </a:extLst>
            </p:cNvPr>
            <p:cNvGrpSpPr/>
            <p:nvPr/>
          </p:nvGrpSpPr>
          <p:grpSpPr>
            <a:xfrm>
              <a:off x="9791318" y="4219722"/>
              <a:ext cx="2254194" cy="246221"/>
              <a:chOff x="9874451" y="3092807"/>
              <a:chExt cx="2254194" cy="246221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4ED68B8-67B8-82B9-D099-970303197488}"/>
                  </a:ext>
                </a:extLst>
              </p:cNvPr>
              <p:cNvSpPr/>
              <p:nvPr/>
            </p:nvSpPr>
            <p:spPr>
              <a:xfrm>
                <a:off x="9874451" y="3147337"/>
                <a:ext cx="137160" cy="13716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D9300FF-7008-8A6A-6DCE-FB1BFD1CF4F1}"/>
                  </a:ext>
                </a:extLst>
              </p:cNvPr>
              <p:cNvSpPr txBox="1"/>
              <p:nvPr/>
            </p:nvSpPr>
            <p:spPr>
              <a:xfrm>
                <a:off x="10133813" y="3092807"/>
                <a:ext cx="19948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TZP MTD (10 mg or 15 mg)</a:t>
                </a:r>
                <a:endParaRPr lang="en-GB" sz="1000" b="1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093183F-0EBE-A16C-3116-AF62F6F5F151}"/>
                </a:ext>
              </a:extLst>
            </p:cNvPr>
            <p:cNvGrpSpPr/>
            <p:nvPr/>
          </p:nvGrpSpPr>
          <p:grpSpPr>
            <a:xfrm>
              <a:off x="9791317" y="4471787"/>
              <a:ext cx="2254194" cy="246221"/>
              <a:chOff x="9874451" y="3092807"/>
              <a:chExt cx="2254194" cy="246221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F03E98D-C2D2-D521-32F2-1F0F3DE50FCE}"/>
                  </a:ext>
                </a:extLst>
              </p:cNvPr>
              <p:cNvSpPr/>
              <p:nvPr/>
            </p:nvSpPr>
            <p:spPr>
              <a:xfrm>
                <a:off x="9874451" y="3147337"/>
                <a:ext cx="137160" cy="137160"/>
              </a:xfrm>
              <a:prstGeom prst="rect">
                <a:avLst/>
              </a:prstGeom>
              <a:solidFill>
                <a:srgbClr val="5A5A5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3E6E818-187F-5218-6F0D-2735C4615367}"/>
                  </a:ext>
                </a:extLst>
              </p:cNvPr>
              <p:cNvSpPr txBox="1"/>
              <p:nvPr/>
            </p:nvSpPr>
            <p:spPr>
              <a:xfrm>
                <a:off x="10133813" y="3092807"/>
                <a:ext cx="19948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SEMA </a:t>
                </a:r>
                <a:r>
                  <a:rPr lang="nn-NO" sz="1000" b="1"/>
                  <a:t>MTD (1.7 mg or 2.4 mg)</a:t>
                </a:r>
                <a:endParaRPr lang="en-GB" sz="1000" b="1"/>
              </a:p>
            </p:txBody>
          </p:sp>
        </p:grpSp>
      </p:grpSp>
      <p:sp>
        <p:nvSpPr>
          <p:cNvPr id="52" name="SLIDESOURCE_CONFIGUREDSTAMP_38"/>
          <p:cNvSpPr txBox="1"/>
          <p:nvPr/>
        </p:nvSpPr>
        <p:spPr>
          <a:xfrm>
            <a:off x="-952500" y="6858000"/>
            <a:ext cx="1" cy="1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l"/>
            <a:r>
              <a:rPr lang="en-US" sz="2600" dirty="0">
                <a:solidFill>
                  <a:srgbClr val="000000"/>
                </a:solidFill>
                <a:latin typeface="Arial"/>
              </a:rPr>
              <a:t>Q6T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9158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D6FFE-B311-0FEB-0B0E-FC654465B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175FE455-FADA-204D-E464-04BB90A9BD27}"/>
              </a:ext>
            </a:extLst>
          </p:cNvPr>
          <p:cNvGraphicFramePr/>
          <p:nvPr/>
        </p:nvGraphicFramePr>
        <p:xfrm>
          <a:off x="1666902" y="1265720"/>
          <a:ext cx="7723081" cy="3486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96869F-046D-6FCA-7E0D-D6B2DE8B08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800"/>
              <a:t>**p&lt;.001 versus placebo; ***p&lt;.0001 versus placebo.</a:t>
            </a:r>
            <a:endParaRPr lang="en-IN" sz="800"/>
          </a:p>
          <a:p>
            <a:pPr marL="0" indent="0">
              <a:spcBef>
                <a:spcPts val="0"/>
              </a:spcBef>
              <a:buNone/>
            </a:pPr>
            <a:r>
              <a:rPr lang="en-US" sz="800" kern="0" baseline="30000"/>
              <a:t>a</a:t>
            </a:r>
            <a:r>
              <a:rPr lang="en-GB" sz="800" kern="0"/>
              <a:t>Not controlled for type 1 error. </a:t>
            </a:r>
            <a:r>
              <a:rPr lang="en-GB" sz="800" kern="0" baseline="30000"/>
              <a:t>b</a:t>
            </a:r>
            <a:r>
              <a:rPr lang="en-US" sz="800"/>
              <a:t>Data are from baseline. </a:t>
            </a:r>
            <a:r>
              <a:rPr lang="en-US" sz="800" baseline="30000"/>
              <a:t>c</a:t>
            </a:r>
            <a:r>
              <a:rPr lang="en-US" sz="800"/>
              <a:t>Data are from randomization at Week 36 following an open-label period.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800" kern="0"/>
              <a:t>Values are efficacy estimands. Data are LSM (SE) for SURMOUNT-1 to SURMOUNT-4. For</a:t>
            </a:r>
            <a:r>
              <a:rPr lang="en-US" sz="800" kern="0"/>
              <a:t> SURMOUNT-5, data are LSM (95% CI).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>
                <a:effectLst/>
                <a:ea typeface="Yu Mincho" panose="02020400000000000000" pitchFamily="18" charset="-128"/>
              </a:rPr>
              <a:t>LSM=Least Squares Mean; MTD=Maximum </a:t>
            </a:r>
            <a:r>
              <a:rPr lang="en-US" sz="800">
                <a:ea typeface="Yu Mincho" panose="02020400000000000000" pitchFamily="18" charset="-128"/>
              </a:rPr>
              <a:t>T</a:t>
            </a:r>
            <a:r>
              <a:rPr lang="en-US" sz="800">
                <a:effectLst/>
                <a:ea typeface="Yu Mincho" panose="02020400000000000000" pitchFamily="18" charset="-128"/>
              </a:rPr>
              <a:t>olerated </a:t>
            </a:r>
            <a:r>
              <a:rPr lang="en-US" sz="800">
                <a:ea typeface="Yu Mincho" panose="02020400000000000000" pitchFamily="18" charset="-128"/>
              </a:rPr>
              <a:t>D</a:t>
            </a:r>
            <a:r>
              <a:rPr lang="en-US" sz="800">
                <a:effectLst/>
                <a:ea typeface="Yu Mincho" panose="02020400000000000000" pitchFamily="18" charset="-128"/>
              </a:rPr>
              <a:t>ose; p-NR=p Value Not </a:t>
            </a:r>
            <a:r>
              <a:rPr lang="en-US" sz="800">
                <a:ea typeface="Yu Mincho" panose="02020400000000000000" pitchFamily="18" charset="-128"/>
              </a:rPr>
              <a:t>R</a:t>
            </a:r>
            <a:r>
              <a:rPr lang="en-US" sz="800">
                <a:effectLst/>
                <a:ea typeface="Yu Mincho" panose="02020400000000000000" pitchFamily="18" charset="-128"/>
              </a:rPr>
              <a:t>eported; SE=Standard Error; SEMA=Semaglutide; TZP=Tirzepatide.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IN" sz="800"/>
              <a:t>1. Jastreboff AM, et al. </a:t>
            </a:r>
            <a:r>
              <a:rPr lang="en-IN" sz="800" i="1"/>
              <a:t>N Engl J Med</a:t>
            </a:r>
            <a:r>
              <a:rPr lang="en-IN" sz="800"/>
              <a:t>. 2022;387(3):205-216. 2. </a:t>
            </a:r>
            <a:r>
              <a:rPr lang="en-US" sz="800"/>
              <a:t>Garvey TM, et al. </a:t>
            </a:r>
            <a:r>
              <a:rPr lang="en-US" sz="800" i="1"/>
              <a:t>Lancet</a:t>
            </a:r>
            <a:r>
              <a:rPr lang="en-US" sz="800"/>
              <a:t>. 2023;402(10402):613-626.</a:t>
            </a:r>
            <a:r>
              <a:rPr lang="en-GB" sz="800" kern="0"/>
              <a:t> 3. </a:t>
            </a:r>
            <a:r>
              <a:rPr lang="en-US" sz="800" kern="0"/>
              <a:t>Wadden TA, et al. </a:t>
            </a:r>
            <a:r>
              <a:rPr lang="en-US" sz="800" i="1" kern="0"/>
              <a:t>Nat Med</a:t>
            </a:r>
            <a:r>
              <a:rPr lang="en-US" sz="800" kern="0"/>
              <a:t>. 2023;29:2909-2918. 4. </a:t>
            </a:r>
            <a:r>
              <a:rPr lang="en-US" sz="800"/>
              <a:t>Aronne LJ, et al. </a:t>
            </a:r>
            <a:r>
              <a:rPr lang="en-US" sz="800" i="1"/>
              <a:t>JAMA</a:t>
            </a:r>
            <a:r>
              <a:rPr lang="en-US" sz="800"/>
              <a:t>. </a:t>
            </a:r>
            <a:r>
              <a:rPr lang="en-US" sz="800" kern="0"/>
              <a:t>2024;331(1)38-48. 5</a:t>
            </a:r>
            <a:r>
              <a:rPr lang="en-GB" sz="800" kern="0"/>
              <a:t>. </a:t>
            </a:r>
            <a:r>
              <a:rPr lang="en-US" sz="800">
                <a:solidFill>
                  <a:srgbClr val="000000"/>
                </a:solidFill>
              </a:rPr>
              <a:t>Aronne LJ, et al. </a:t>
            </a:r>
            <a:r>
              <a:rPr lang="en-US" sz="800" i="1">
                <a:solidFill>
                  <a:srgbClr val="000000"/>
                </a:solidFill>
              </a:rPr>
              <a:t>N Engl J Med</a:t>
            </a:r>
            <a:r>
              <a:rPr lang="en-US" sz="800">
                <a:solidFill>
                  <a:srgbClr val="000000"/>
                </a:solidFill>
              </a:rPr>
              <a:t>. 2025; doi:10.1056/NEJMoa2416394 (Ahead of print).</a:t>
            </a:r>
            <a:endParaRPr lang="en-US" sz="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9CE52D-E6A2-7D66-FF8B-FA6B141732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1800" b="0">
                <a:cs typeface="Arial" panose="020B0604020202020204" pitchFamily="34" charset="0"/>
              </a:rPr>
              <a:t>SURMOUNT Clinical Trial Program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7F1D880-A0D1-8EA4-57DB-C734F801C7D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Change in HbA1c</a:t>
            </a: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6204CA2E-9258-356F-DA62-0A7118D5A3D2}"/>
              </a:ext>
            </a:extLst>
          </p:cNvPr>
          <p:cNvGraphicFramePr>
            <a:graphicFrameLocks noGrp="1"/>
          </p:cNvGraphicFramePr>
          <p:nvPr/>
        </p:nvGraphicFramePr>
        <p:xfrm>
          <a:off x="664139" y="4765228"/>
          <a:ext cx="875899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4741">
                  <a:extLst>
                    <a:ext uri="{9D8B030D-6E8A-4147-A177-3AD203B41FA5}">
                      <a16:colId xmlns:a16="http://schemas.microsoft.com/office/drawing/2014/main" val="1394577476"/>
                    </a:ext>
                  </a:extLst>
                </a:gridCol>
                <a:gridCol w="1367474">
                  <a:extLst>
                    <a:ext uri="{9D8B030D-6E8A-4147-A177-3AD203B41FA5}">
                      <a16:colId xmlns:a16="http://schemas.microsoft.com/office/drawing/2014/main" val="1897630798"/>
                    </a:ext>
                  </a:extLst>
                </a:gridCol>
                <a:gridCol w="1386038">
                  <a:extLst>
                    <a:ext uri="{9D8B030D-6E8A-4147-A177-3AD203B41FA5}">
                      <a16:colId xmlns:a16="http://schemas.microsoft.com/office/drawing/2014/main" val="3639564812"/>
                    </a:ext>
                  </a:extLst>
                </a:gridCol>
                <a:gridCol w="1357162">
                  <a:extLst>
                    <a:ext uri="{9D8B030D-6E8A-4147-A177-3AD203B41FA5}">
                      <a16:colId xmlns:a16="http://schemas.microsoft.com/office/drawing/2014/main" val="130538245"/>
                    </a:ext>
                  </a:extLst>
                </a:gridCol>
                <a:gridCol w="1376412">
                  <a:extLst>
                    <a:ext uri="{9D8B030D-6E8A-4147-A177-3AD203B41FA5}">
                      <a16:colId xmlns:a16="http://schemas.microsoft.com/office/drawing/2014/main" val="3153563304"/>
                    </a:ext>
                  </a:extLst>
                </a:gridCol>
                <a:gridCol w="1357163">
                  <a:extLst>
                    <a:ext uri="{9D8B030D-6E8A-4147-A177-3AD203B41FA5}">
                      <a16:colId xmlns:a16="http://schemas.microsoft.com/office/drawing/2014/main" val="2980936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Study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SURMOUNT-1</a:t>
                      </a:r>
                      <a:r>
                        <a:rPr lang="en-IN" sz="900" b="1" baseline="30000">
                          <a:solidFill>
                            <a:schemeClr val="bg1"/>
                          </a:solidFill>
                        </a:rPr>
                        <a:t>b,1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SURMOUNT-2</a:t>
                      </a:r>
                      <a:r>
                        <a:rPr lang="en-IN" sz="900" b="1" baseline="30000">
                          <a:solidFill>
                            <a:schemeClr val="bg1"/>
                          </a:solidFill>
                        </a:rPr>
                        <a:t>b,2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SURMOUNT-3</a:t>
                      </a:r>
                      <a:r>
                        <a:rPr lang="en-IN" sz="900" b="1" baseline="30000">
                          <a:solidFill>
                            <a:schemeClr val="bg1"/>
                          </a:solidFill>
                        </a:rPr>
                        <a:t>b,3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SURMOUNT-4</a:t>
                      </a:r>
                      <a:r>
                        <a:rPr lang="en-IN" sz="900" b="1" baseline="30000">
                          <a:solidFill>
                            <a:schemeClr val="bg1"/>
                          </a:solidFill>
                        </a:rPr>
                        <a:t>c,4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SURMOUNT-5</a:t>
                      </a:r>
                      <a:r>
                        <a:rPr lang="en-IN" sz="900" b="1" baseline="30000">
                          <a:solidFill>
                            <a:schemeClr val="bg1"/>
                          </a:solidFill>
                        </a:rPr>
                        <a:t>b,5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2237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IN" sz="900" b="1">
                          <a:solidFill>
                            <a:schemeClr val="tx1"/>
                          </a:solidFill>
                        </a:rPr>
                        <a:t>Superiority versus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  <a:latin typeface="+mn-lt"/>
                        </a:rPr>
                        <a:t>Placebo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  <a:latin typeface="+mn-lt"/>
                        </a:rPr>
                        <a:t>Placebo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  <a:latin typeface="+mn-lt"/>
                        </a:rPr>
                        <a:t>Placebo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  <a:latin typeface="+mn-lt"/>
                        </a:rPr>
                        <a:t>Placebo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  <a:latin typeface="+mn-lt"/>
                        </a:rPr>
                        <a:t>Semaglutide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8055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IN" sz="900" b="1">
                          <a:solidFill>
                            <a:schemeClr val="tx1"/>
                          </a:solidFill>
                        </a:rPr>
                        <a:t>Duration (weeks)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72</a:t>
                      </a:r>
                      <a:endParaRPr lang="en-IN" sz="900" b="0" baseline="30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88</a:t>
                      </a:r>
                      <a:endParaRPr lang="en-IN" sz="900" b="0" baseline="30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 baseline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0546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IN" sz="900" b="1">
                          <a:solidFill>
                            <a:schemeClr val="tx1"/>
                          </a:solidFill>
                        </a:rPr>
                        <a:t>Mean baseline HbA1c (%)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5.60</a:t>
                      </a:r>
                      <a:endParaRPr lang="en-IN" sz="900" b="0" baseline="30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8.02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5.40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5.05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>
                          <a:effectLst/>
                        </a:rPr>
                        <a:t>5.60</a:t>
                      </a:r>
                      <a:endParaRPr lang="en-IN" sz="900" b="0" baseline="30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154418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07F113-3543-C67F-F90C-C63B3556DDBC}"/>
              </a:ext>
            </a:extLst>
          </p:cNvPr>
          <p:cNvCxnSpPr>
            <a:cxnSpLocks/>
          </p:cNvCxnSpPr>
          <p:nvPr/>
        </p:nvCxnSpPr>
        <p:spPr>
          <a:xfrm>
            <a:off x="2913052" y="2715922"/>
            <a:ext cx="70405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64168AF-2EFF-C33E-AFFF-17F42ADFE1FD}"/>
              </a:ext>
            </a:extLst>
          </p:cNvPr>
          <p:cNvSpPr txBox="1"/>
          <p:nvPr/>
        </p:nvSpPr>
        <p:spPr>
          <a:xfrm>
            <a:off x="2988136" y="2793300"/>
            <a:ext cx="551972" cy="37959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400" i="1" baseline="30000"/>
              <a:t>P</a:t>
            </a:r>
            <a:r>
              <a:rPr lang="en-US" sz="1400" baseline="30000"/>
              <a:t>-NR</a:t>
            </a:r>
          </a:p>
          <a:p>
            <a:pPr algn="ctr"/>
            <a:r>
              <a:rPr lang="en-US" sz="1400" baseline="30000"/>
              <a:t>a</a:t>
            </a:r>
            <a:endParaRPr lang="en-GB" sz="1400" baseline="30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A99A42-EB75-939F-091E-E0D9085F04DA}"/>
              </a:ext>
            </a:extLst>
          </p:cNvPr>
          <p:cNvSpPr txBox="1"/>
          <p:nvPr/>
        </p:nvSpPr>
        <p:spPr>
          <a:xfrm>
            <a:off x="4179355" y="4390590"/>
            <a:ext cx="399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***</a:t>
            </a:r>
            <a:endParaRPr lang="en-GB" sz="1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3BA82-59E2-49BB-9BDD-F12F2A61393A}"/>
              </a:ext>
            </a:extLst>
          </p:cNvPr>
          <p:cNvSpPr txBox="1"/>
          <p:nvPr/>
        </p:nvSpPr>
        <p:spPr>
          <a:xfrm>
            <a:off x="4415803" y="4486430"/>
            <a:ext cx="399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***</a:t>
            </a:r>
            <a:endParaRPr lang="en-GB" sz="1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F0176C-8621-7123-8AF5-EF0710B51568}"/>
              </a:ext>
            </a:extLst>
          </p:cNvPr>
          <p:cNvSpPr txBox="1"/>
          <p:nvPr/>
        </p:nvSpPr>
        <p:spPr>
          <a:xfrm>
            <a:off x="5704464" y="2687985"/>
            <a:ext cx="551972" cy="37959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400" baseline="30000"/>
              <a:t>p-NR</a:t>
            </a:r>
          </a:p>
          <a:p>
            <a:pPr algn="ctr"/>
            <a:r>
              <a:rPr lang="en-US" sz="1400" baseline="30000"/>
              <a:t>a</a:t>
            </a:r>
            <a:endParaRPr lang="en-GB" sz="1400" baseline="30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C4D025-E4FC-C7CD-19C3-0C9F11B4CC13}"/>
              </a:ext>
            </a:extLst>
          </p:cNvPr>
          <p:cNvSpPr txBox="1"/>
          <p:nvPr/>
        </p:nvSpPr>
        <p:spPr>
          <a:xfrm>
            <a:off x="7138150" y="2181837"/>
            <a:ext cx="399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**</a:t>
            </a:r>
            <a:endParaRPr lang="en-GB" sz="1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1B0B1C-6DB2-1189-E0F0-8165CE37851F}"/>
              </a:ext>
            </a:extLst>
          </p:cNvPr>
          <p:cNvSpPr txBox="1"/>
          <p:nvPr/>
        </p:nvSpPr>
        <p:spPr>
          <a:xfrm>
            <a:off x="8430417" y="2696666"/>
            <a:ext cx="551972" cy="37959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400" i="1" baseline="30000"/>
              <a:t>P</a:t>
            </a:r>
            <a:r>
              <a:rPr lang="en-US" sz="1400" baseline="30000"/>
              <a:t>-NR</a:t>
            </a:r>
          </a:p>
          <a:p>
            <a:pPr algn="ctr"/>
            <a:r>
              <a:rPr lang="en-US" sz="1400" baseline="30000"/>
              <a:t>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DC524B5-80BA-D761-9610-3142C6FAB942}"/>
              </a:ext>
            </a:extLst>
          </p:cNvPr>
          <p:cNvGrpSpPr/>
          <p:nvPr/>
        </p:nvGrpSpPr>
        <p:grpSpPr>
          <a:xfrm>
            <a:off x="9685438" y="3189057"/>
            <a:ext cx="2254195" cy="1528951"/>
            <a:chOff x="9791317" y="3189057"/>
            <a:chExt cx="2254195" cy="152895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429A2E2-88CD-CE72-0BD0-008223004136}"/>
                </a:ext>
              </a:extLst>
            </p:cNvPr>
            <p:cNvGrpSpPr/>
            <p:nvPr/>
          </p:nvGrpSpPr>
          <p:grpSpPr>
            <a:xfrm>
              <a:off x="9791318" y="3189057"/>
              <a:ext cx="1707949" cy="246221"/>
              <a:chOff x="9874451" y="3092807"/>
              <a:chExt cx="1707949" cy="24622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F1536CB-E918-E955-417C-9547E3C31D62}"/>
                  </a:ext>
                </a:extLst>
              </p:cNvPr>
              <p:cNvSpPr/>
              <p:nvPr/>
            </p:nvSpPr>
            <p:spPr>
              <a:xfrm>
                <a:off x="9874451" y="3147337"/>
                <a:ext cx="137160" cy="137160"/>
              </a:xfrm>
              <a:prstGeom prst="rect">
                <a:avLst/>
              </a:prstGeom>
              <a:solidFill>
                <a:srgbClr val="B6B6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9D28A9B-8E82-3E7D-9A28-4C4F529F804E}"/>
                  </a:ext>
                </a:extLst>
              </p:cNvPr>
              <p:cNvSpPr txBox="1"/>
              <p:nvPr/>
            </p:nvSpPr>
            <p:spPr>
              <a:xfrm>
                <a:off x="10133814" y="3092807"/>
                <a:ext cx="144858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Placebo</a:t>
                </a:r>
                <a:endParaRPr lang="en-GB" sz="1000" b="1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F333FF6-79E0-CBC5-2F1D-20EA2A7AFD79}"/>
                </a:ext>
              </a:extLst>
            </p:cNvPr>
            <p:cNvGrpSpPr/>
            <p:nvPr/>
          </p:nvGrpSpPr>
          <p:grpSpPr>
            <a:xfrm>
              <a:off x="9791318" y="3446723"/>
              <a:ext cx="1707949" cy="246221"/>
              <a:chOff x="9885446" y="3339477"/>
              <a:chExt cx="1707949" cy="246221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0C2E588C-9319-7F7A-E9CA-7D6F864961D7}"/>
                  </a:ext>
                </a:extLst>
              </p:cNvPr>
              <p:cNvSpPr/>
              <p:nvPr/>
            </p:nvSpPr>
            <p:spPr>
              <a:xfrm>
                <a:off x="9885446" y="3394007"/>
                <a:ext cx="137160" cy="137160"/>
              </a:xfrm>
              <a:prstGeom prst="rect">
                <a:avLst/>
              </a:prstGeom>
              <a:solidFill>
                <a:srgbClr val="AEE2F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22A9B2B-E605-DD25-8E0C-B3CDD79FAA55}"/>
                  </a:ext>
                </a:extLst>
              </p:cNvPr>
              <p:cNvSpPr txBox="1"/>
              <p:nvPr/>
            </p:nvSpPr>
            <p:spPr>
              <a:xfrm>
                <a:off x="10144809" y="3339477"/>
                <a:ext cx="144858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TZP 5 mg</a:t>
                </a:r>
                <a:endParaRPr lang="en-GB" sz="1000" b="1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BF472C7-99C0-4197-EF52-3E980F9BCF71}"/>
                </a:ext>
              </a:extLst>
            </p:cNvPr>
            <p:cNvGrpSpPr/>
            <p:nvPr/>
          </p:nvGrpSpPr>
          <p:grpSpPr>
            <a:xfrm>
              <a:off x="9791318" y="3704389"/>
              <a:ext cx="1707949" cy="246221"/>
              <a:chOff x="9874451" y="3092807"/>
              <a:chExt cx="1707949" cy="246221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786B4C5-536B-CD34-6A77-68AA831E8723}"/>
                  </a:ext>
                </a:extLst>
              </p:cNvPr>
              <p:cNvSpPr/>
              <p:nvPr/>
            </p:nvSpPr>
            <p:spPr>
              <a:xfrm>
                <a:off x="9874451" y="3147337"/>
                <a:ext cx="137160" cy="137160"/>
              </a:xfrm>
              <a:prstGeom prst="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5224267-74E5-9B3E-1B25-CEAA4933267F}"/>
                  </a:ext>
                </a:extLst>
              </p:cNvPr>
              <p:cNvSpPr txBox="1"/>
              <p:nvPr/>
            </p:nvSpPr>
            <p:spPr>
              <a:xfrm>
                <a:off x="10133814" y="3092807"/>
                <a:ext cx="144858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TZP 10 mg</a:t>
                </a:r>
                <a:endParaRPr lang="en-GB" sz="1000" b="1"/>
              </a:p>
            </p:txBody>
          </p:sp>
        </p:grpSp>
        <p:grpSp>
          <p:nvGrpSpPr>
            <p:cNvPr id="32" name="Group 18">
              <a:extLst>
                <a:ext uri="{FF2B5EF4-FFF2-40B4-BE49-F238E27FC236}">
                  <a16:creationId xmlns:a16="http://schemas.microsoft.com/office/drawing/2014/main" id="{A9136BCA-D930-AF0E-F4C8-8EBC086D1316}"/>
                </a:ext>
              </a:extLst>
            </p:cNvPr>
            <p:cNvGrpSpPr/>
            <p:nvPr/>
          </p:nvGrpSpPr>
          <p:grpSpPr>
            <a:xfrm>
              <a:off x="9791318" y="3962055"/>
              <a:ext cx="1707949" cy="246221"/>
              <a:chOff x="9874451" y="3092807"/>
              <a:chExt cx="1707949" cy="246221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24655FA-27E2-674E-C60F-6278BFACCC7D}"/>
                  </a:ext>
                </a:extLst>
              </p:cNvPr>
              <p:cNvSpPr/>
              <p:nvPr/>
            </p:nvSpPr>
            <p:spPr>
              <a:xfrm>
                <a:off x="9874451" y="3147337"/>
                <a:ext cx="137160" cy="137160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9E05CB5-7D7F-A9E2-5135-977C835CBF8C}"/>
                  </a:ext>
                </a:extLst>
              </p:cNvPr>
              <p:cNvSpPr txBox="1"/>
              <p:nvPr/>
            </p:nvSpPr>
            <p:spPr>
              <a:xfrm>
                <a:off x="10133814" y="3092807"/>
                <a:ext cx="144858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TZP 15 mg</a:t>
                </a:r>
                <a:endParaRPr lang="en-GB" sz="1000" b="1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74162F0-5007-3C86-4492-54FB68F36529}"/>
                </a:ext>
              </a:extLst>
            </p:cNvPr>
            <p:cNvGrpSpPr/>
            <p:nvPr/>
          </p:nvGrpSpPr>
          <p:grpSpPr>
            <a:xfrm>
              <a:off x="9791318" y="4219722"/>
              <a:ext cx="2254194" cy="246221"/>
              <a:chOff x="9874451" y="3092807"/>
              <a:chExt cx="2254194" cy="246221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5E7E9C8-FBB5-745D-14F4-F1D8D1EB42CD}"/>
                  </a:ext>
                </a:extLst>
              </p:cNvPr>
              <p:cNvSpPr/>
              <p:nvPr/>
            </p:nvSpPr>
            <p:spPr>
              <a:xfrm>
                <a:off x="9874451" y="3147337"/>
                <a:ext cx="137160" cy="13716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1836EF0-30CB-22EE-72F8-37497C9ADD53}"/>
                  </a:ext>
                </a:extLst>
              </p:cNvPr>
              <p:cNvSpPr txBox="1"/>
              <p:nvPr/>
            </p:nvSpPr>
            <p:spPr>
              <a:xfrm>
                <a:off x="10133813" y="3092807"/>
                <a:ext cx="19948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TZP MTD (10 mg or 15 mg)</a:t>
                </a:r>
                <a:endParaRPr lang="en-GB" sz="1000" b="1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37B396D-502E-25BE-06CB-0DF6844ABF06}"/>
                </a:ext>
              </a:extLst>
            </p:cNvPr>
            <p:cNvGrpSpPr/>
            <p:nvPr/>
          </p:nvGrpSpPr>
          <p:grpSpPr>
            <a:xfrm>
              <a:off x="9791317" y="4471787"/>
              <a:ext cx="2254194" cy="246221"/>
              <a:chOff x="9874451" y="3092807"/>
              <a:chExt cx="2254194" cy="246221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0455EC8-4783-3E46-2FE5-B02134A35904}"/>
                  </a:ext>
                </a:extLst>
              </p:cNvPr>
              <p:cNvSpPr/>
              <p:nvPr/>
            </p:nvSpPr>
            <p:spPr>
              <a:xfrm>
                <a:off x="9874451" y="3147337"/>
                <a:ext cx="137160" cy="137160"/>
              </a:xfrm>
              <a:prstGeom prst="rect">
                <a:avLst/>
              </a:prstGeom>
              <a:solidFill>
                <a:srgbClr val="5A5A5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47E5A3D-1EA8-30D2-11A5-17F169A18FDB}"/>
                  </a:ext>
                </a:extLst>
              </p:cNvPr>
              <p:cNvSpPr txBox="1"/>
              <p:nvPr/>
            </p:nvSpPr>
            <p:spPr>
              <a:xfrm>
                <a:off x="10133813" y="3092807"/>
                <a:ext cx="19948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SEMA </a:t>
                </a:r>
                <a:r>
                  <a:rPr lang="nn-NO" sz="1000" b="1"/>
                  <a:t>MTD (1.7 mg or 2.4 mg)</a:t>
                </a:r>
                <a:endParaRPr lang="en-GB" sz="1000" b="1"/>
              </a:p>
            </p:txBody>
          </p:sp>
        </p:grpSp>
      </p:grpSp>
      <p:sp>
        <p:nvSpPr>
          <p:cNvPr id="19" name="SLIDESOURCE_CONFIGUREDSTAMP_38"/>
          <p:cNvSpPr txBox="1"/>
          <p:nvPr/>
        </p:nvSpPr>
        <p:spPr>
          <a:xfrm>
            <a:off x="-952500" y="6858000"/>
            <a:ext cx="1" cy="1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l"/>
            <a:r>
              <a:rPr lang="en-US" sz="2600" dirty="0">
                <a:solidFill>
                  <a:srgbClr val="000000"/>
                </a:solidFill>
                <a:latin typeface="Arial"/>
              </a:rPr>
              <a:t>Q6X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3832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8CAEE-5EFB-01FE-A17D-02E6A089D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26C1ACF5-9AF2-40B8-2FE3-B45C41B0A778}"/>
              </a:ext>
            </a:extLst>
          </p:cNvPr>
          <p:cNvGraphicFramePr/>
          <p:nvPr/>
        </p:nvGraphicFramePr>
        <p:xfrm>
          <a:off x="1666902" y="1265720"/>
          <a:ext cx="7723081" cy="3486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E79297-7BB0-0762-D072-E6E921D89F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800"/>
              <a:t>**p&lt;.001 versus placebo.</a:t>
            </a:r>
            <a:endParaRPr lang="en-IN" sz="800"/>
          </a:p>
          <a:p>
            <a:pPr marL="0" indent="0">
              <a:spcBef>
                <a:spcPts val="0"/>
              </a:spcBef>
              <a:buNone/>
            </a:pPr>
            <a:r>
              <a:rPr lang="en-US" sz="800" kern="0" baseline="30000"/>
              <a:t>a</a:t>
            </a:r>
            <a:r>
              <a:rPr lang="en-GB" sz="800" kern="0"/>
              <a:t>Not controlled for type 1 error. </a:t>
            </a:r>
            <a:r>
              <a:rPr lang="en-GB" sz="800" kern="0" baseline="30000"/>
              <a:t>b</a:t>
            </a:r>
            <a:r>
              <a:rPr lang="en-US" sz="800"/>
              <a:t>Data are from baseline. </a:t>
            </a:r>
            <a:r>
              <a:rPr lang="en-US" sz="800" baseline="30000"/>
              <a:t>c</a:t>
            </a:r>
            <a:r>
              <a:rPr lang="en-US" sz="800"/>
              <a:t>Data are from randomization at Week 36 following an open-label period.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800" kern="0"/>
              <a:t>Values are efficacy estimands. Data are LSM (SE) for SURMOUNT-1 to SURMOUNT-4. For</a:t>
            </a:r>
            <a:r>
              <a:rPr lang="en-US" sz="800" kern="0"/>
              <a:t> SURMOUNT-5, data are LSM (95% CI).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>
                <a:effectLst/>
                <a:ea typeface="Yu Mincho" panose="02020400000000000000" pitchFamily="18" charset="-128"/>
              </a:rPr>
              <a:t>LSM=Least Squares Mean; MTD=Maximum </a:t>
            </a:r>
            <a:r>
              <a:rPr lang="en-US" sz="800">
                <a:ea typeface="Yu Mincho" panose="02020400000000000000" pitchFamily="18" charset="-128"/>
              </a:rPr>
              <a:t>T</a:t>
            </a:r>
            <a:r>
              <a:rPr lang="en-US" sz="800">
                <a:effectLst/>
                <a:ea typeface="Yu Mincho" panose="02020400000000000000" pitchFamily="18" charset="-128"/>
              </a:rPr>
              <a:t>olerated </a:t>
            </a:r>
            <a:r>
              <a:rPr lang="en-US" sz="800">
                <a:ea typeface="Yu Mincho" panose="02020400000000000000" pitchFamily="18" charset="-128"/>
              </a:rPr>
              <a:t>D</a:t>
            </a:r>
            <a:r>
              <a:rPr lang="en-US" sz="800">
                <a:effectLst/>
                <a:ea typeface="Yu Mincho" panose="02020400000000000000" pitchFamily="18" charset="-128"/>
              </a:rPr>
              <a:t>ose; p-NR=p Value Not </a:t>
            </a:r>
            <a:r>
              <a:rPr lang="en-US" sz="800">
                <a:ea typeface="Yu Mincho" panose="02020400000000000000" pitchFamily="18" charset="-128"/>
              </a:rPr>
              <a:t>R</a:t>
            </a:r>
            <a:r>
              <a:rPr lang="en-US" sz="800">
                <a:effectLst/>
                <a:ea typeface="Yu Mincho" panose="02020400000000000000" pitchFamily="18" charset="-128"/>
              </a:rPr>
              <a:t>eported; SE=Standard Error; SEMA=Semaglutide; TZP=Tirzepatide.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IN" sz="800"/>
              <a:t>1. Jastreboff AM, et al. </a:t>
            </a:r>
            <a:r>
              <a:rPr lang="en-IN" sz="800" i="1"/>
              <a:t>N Engl J Med</a:t>
            </a:r>
            <a:r>
              <a:rPr lang="en-IN" sz="800"/>
              <a:t>. 2022;387(3):205-216. 2. </a:t>
            </a:r>
            <a:r>
              <a:rPr lang="en-US" sz="800"/>
              <a:t>Garvey TM, et al. </a:t>
            </a:r>
            <a:r>
              <a:rPr lang="en-US" sz="800" i="1"/>
              <a:t>Lancet</a:t>
            </a:r>
            <a:r>
              <a:rPr lang="en-US" sz="800"/>
              <a:t>. 2023;402(10402):613-626.</a:t>
            </a:r>
            <a:r>
              <a:rPr lang="en-GB" sz="800" kern="0"/>
              <a:t> 3. </a:t>
            </a:r>
            <a:r>
              <a:rPr lang="en-US" sz="800" kern="0"/>
              <a:t>Wadden TA, et al. </a:t>
            </a:r>
            <a:r>
              <a:rPr lang="en-US" sz="800" i="1" kern="0"/>
              <a:t>Nat Med</a:t>
            </a:r>
            <a:r>
              <a:rPr lang="en-US" sz="800" kern="0"/>
              <a:t>. 2023;29:2909-2918. 4. </a:t>
            </a:r>
            <a:r>
              <a:rPr lang="en-US" sz="800"/>
              <a:t>Aronne LJ, et al. </a:t>
            </a:r>
            <a:r>
              <a:rPr lang="en-US" sz="800" i="1"/>
              <a:t>JAMA</a:t>
            </a:r>
            <a:r>
              <a:rPr lang="en-US" sz="800"/>
              <a:t>. </a:t>
            </a:r>
            <a:r>
              <a:rPr lang="en-US" sz="800" kern="0"/>
              <a:t>2024;331(1)38-48. 5</a:t>
            </a:r>
            <a:r>
              <a:rPr lang="en-GB" sz="800" kern="0"/>
              <a:t>. </a:t>
            </a:r>
            <a:r>
              <a:rPr lang="en-US" sz="800">
                <a:solidFill>
                  <a:srgbClr val="000000"/>
                </a:solidFill>
              </a:rPr>
              <a:t>Aronne LJ, et al. </a:t>
            </a:r>
            <a:r>
              <a:rPr lang="en-US" sz="800" i="1">
                <a:solidFill>
                  <a:srgbClr val="000000"/>
                </a:solidFill>
              </a:rPr>
              <a:t>N Engl J Med</a:t>
            </a:r>
            <a:r>
              <a:rPr lang="en-US" sz="800">
                <a:solidFill>
                  <a:srgbClr val="000000"/>
                </a:solidFill>
              </a:rPr>
              <a:t>. 2025; doi:10.1056/NEJMoa2416394 (Ahead of print).</a:t>
            </a:r>
            <a:endParaRPr lang="en-US" sz="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8FC5CB-F24B-9D63-5226-F6B0B6B8B6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1800" b="0">
                <a:cs typeface="Arial" panose="020B0604020202020204" pitchFamily="34" charset="0"/>
              </a:rPr>
              <a:t>SURMOUNT Clinical Trial Program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55D32E-CCCB-9D83-A159-6CEE9D21DE2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Change in Systolic Blood Pressure</a:t>
            </a: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5FC178A0-2463-4D05-E942-2D502760B1FD}"/>
              </a:ext>
            </a:extLst>
          </p:cNvPr>
          <p:cNvGraphicFramePr>
            <a:graphicFrameLocks noGrp="1"/>
          </p:cNvGraphicFramePr>
          <p:nvPr/>
        </p:nvGraphicFramePr>
        <p:xfrm>
          <a:off x="664139" y="4765228"/>
          <a:ext cx="875899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4741">
                  <a:extLst>
                    <a:ext uri="{9D8B030D-6E8A-4147-A177-3AD203B41FA5}">
                      <a16:colId xmlns:a16="http://schemas.microsoft.com/office/drawing/2014/main" val="1394577476"/>
                    </a:ext>
                  </a:extLst>
                </a:gridCol>
                <a:gridCol w="1367474">
                  <a:extLst>
                    <a:ext uri="{9D8B030D-6E8A-4147-A177-3AD203B41FA5}">
                      <a16:colId xmlns:a16="http://schemas.microsoft.com/office/drawing/2014/main" val="1897630798"/>
                    </a:ext>
                  </a:extLst>
                </a:gridCol>
                <a:gridCol w="1386038">
                  <a:extLst>
                    <a:ext uri="{9D8B030D-6E8A-4147-A177-3AD203B41FA5}">
                      <a16:colId xmlns:a16="http://schemas.microsoft.com/office/drawing/2014/main" val="3639564812"/>
                    </a:ext>
                  </a:extLst>
                </a:gridCol>
                <a:gridCol w="1357162">
                  <a:extLst>
                    <a:ext uri="{9D8B030D-6E8A-4147-A177-3AD203B41FA5}">
                      <a16:colId xmlns:a16="http://schemas.microsoft.com/office/drawing/2014/main" val="130538245"/>
                    </a:ext>
                  </a:extLst>
                </a:gridCol>
                <a:gridCol w="1376412">
                  <a:extLst>
                    <a:ext uri="{9D8B030D-6E8A-4147-A177-3AD203B41FA5}">
                      <a16:colId xmlns:a16="http://schemas.microsoft.com/office/drawing/2014/main" val="3153563304"/>
                    </a:ext>
                  </a:extLst>
                </a:gridCol>
                <a:gridCol w="1357163">
                  <a:extLst>
                    <a:ext uri="{9D8B030D-6E8A-4147-A177-3AD203B41FA5}">
                      <a16:colId xmlns:a16="http://schemas.microsoft.com/office/drawing/2014/main" val="2980936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Study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SURMOUNT-1</a:t>
                      </a:r>
                      <a:r>
                        <a:rPr lang="en-IN" sz="900" b="1" baseline="30000">
                          <a:solidFill>
                            <a:schemeClr val="bg1"/>
                          </a:solidFill>
                        </a:rPr>
                        <a:t>b,1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SURMOUNT-2</a:t>
                      </a:r>
                      <a:r>
                        <a:rPr lang="en-IN" sz="900" b="1" baseline="30000">
                          <a:solidFill>
                            <a:schemeClr val="bg1"/>
                          </a:solidFill>
                        </a:rPr>
                        <a:t>b,2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SURMOUNT-3</a:t>
                      </a:r>
                      <a:r>
                        <a:rPr lang="en-IN" sz="900" b="1" baseline="30000">
                          <a:solidFill>
                            <a:schemeClr val="bg1"/>
                          </a:solidFill>
                        </a:rPr>
                        <a:t>b,3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SURMOUNT-4</a:t>
                      </a:r>
                      <a:r>
                        <a:rPr lang="en-IN" sz="900" b="1" baseline="30000">
                          <a:solidFill>
                            <a:schemeClr val="bg1"/>
                          </a:solidFill>
                        </a:rPr>
                        <a:t>c,4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SURMOUNT-5</a:t>
                      </a:r>
                      <a:r>
                        <a:rPr lang="en-IN" sz="900" b="1" baseline="30000">
                          <a:solidFill>
                            <a:schemeClr val="bg1"/>
                          </a:solidFill>
                        </a:rPr>
                        <a:t>b,5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2237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IN" sz="900" b="1">
                          <a:solidFill>
                            <a:schemeClr val="tx1"/>
                          </a:solidFill>
                        </a:rPr>
                        <a:t>Superiority versus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  <a:latin typeface="+mn-lt"/>
                        </a:rPr>
                        <a:t>Placebo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  <a:latin typeface="+mn-lt"/>
                        </a:rPr>
                        <a:t>Placebo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  <a:latin typeface="+mn-lt"/>
                        </a:rPr>
                        <a:t>Placebo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  <a:latin typeface="+mn-lt"/>
                        </a:rPr>
                        <a:t>Placebo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  <a:latin typeface="+mn-lt"/>
                        </a:rPr>
                        <a:t>Semaglutide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8055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IN" sz="900" b="1">
                          <a:solidFill>
                            <a:schemeClr val="tx1"/>
                          </a:solidFill>
                        </a:rPr>
                        <a:t>Duration (weeks)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72</a:t>
                      </a:r>
                      <a:endParaRPr lang="en-IN" sz="900" b="0" baseline="30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88</a:t>
                      </a:r>
                      <a:endParaRPr lang="en-IN" sz="900" b="0" baseline="30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 baseline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0546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IN" sz="900" b="1">
                          <a:solidFill>
                            <a:schemeClr val="tx1"/>
                          </a:solidFill>
                        </a:rPr>
                        <a:t>Mean baseline SBP (mmHg)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123.3</a:t>
                      </a:r>
                      <a:endParaRPr lang="en-IN" sz="900" b="0" baseline="30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130.5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126.2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115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>
                          <a:effectLst/>
                        </a:rPr>
                        <a:t>125.7</a:t>
                      </a:r>
                      <a:endParaRPr lang="en-IN" sz="900" b="0" baseline="30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154418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6B0F8D-B3FD-181D-A4DA-145517318687}"/>
              </a:ext>
            </a:extLst>
          </p:cNvPr>
          <p:cNvCxnSpPr>
            <a:cxnSpLocks/>
          </p:cNvCxnSpPr>
          <p:nvPr/>
        </p:nvCxnSpPr>
        <p:spPr>
          <a:xfrm>
            <a:off x="2979716" y="3928709"/>
            <a:ext cx="70405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EC54E27-DE0C-1E54-E35A-A2B25ED68377}"/>
              </a:ext>
            </a:extLst>
          </p:cNvPr>
          <p:cNvSpPr txBox="1"/>
          <p:nvPr/>
        </p:nvSpPr>
        <p:spPr>
          <a:xfrm>
            <a:off x="3054800" y="4006087"/>
            <a:ext cx="551972" cy="37959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400" baseline="30000"/>
              <a:t>p-NR</a:t>
            </a:r>
          </a:p>
          <a:p>
            <a:pPr algn="ctr"/>
            <a:r>
              <a:rPr lang="en-US" sz="1400" baseline="30000"/>
              <a:t>a</a:t>
            </a:r>
            <a:endParaRPr lang="en-GB" sz="1400" baseline="30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69E226-4CF9-D81E-BE07-5392B11BC3EE}"/>
              </a:ext>
            </a:extLst>
          </p:cNvPr>
          <p:cNvSpPr txBox="1"/>
          <p:nvPr/>
        </p:nvSpPr>
        <p:spPr>
          <a:xfrm>
            <a:off x="5739808" y="3554260"/>
            <a:ext cx="551972" cy="37959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400" baseline="30000"/>
              <a:t>p-NR</a:t>
            </a:r>
          </a:p>
          <a:p>
            <a:pPr algn="ctr"/>
            <a:r>
              <a:rPr lang="en-US" sz="1400" baseline="30000"/>
              <a:t>a</a:t>
            </a:r>
            <a:endParaRPr lang="en-GB" sz="1400" baseline="30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7EFBF3-3371-B6D2-5C20-EAA7712781AD}"/>
              </a:ext>
            </a:extLst>
          </p:cNvPr>
          <p:cNvSpPr txBox="1"/>
          <p:nvPr/>
        </p:nvSpPr>
        <p:spPr>
          <a:xfrm>
            <a:off x="7150604" y="1898249"/>
            <a:ext cx="399365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/>
              <a:t>a</a:t>
            </a:r>
          </a:p>
          <a:p>
            <a:pPr algn="ctr"/>
            <a:r>
              <a:rPr lang="en-US" sz="1400"/>
              <a:t>**</a:t>
            </a:r>
            <a:endParaRPr lang="en-GB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55B27D-5CAE-38FA-6DF8-1EB6863FE323}"/>
              </a:ext>
            </a:extLst>
          </p:cNvPr>
          <p:cNvSpPr txBox="1"/>
          <p:nvPr/>
        </p:nvSpPr>
        <p:spPr>
          <a:xfrm>
            <a:off x="8430432" y="4225170"/>
            <a:ext cx="551972" cy="37959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400" baseline="30000"/>
              <a:t>p-NR</a:t>
            </a:r>
          </a:p>
          <a:p>
            <a:pPr algn="ctr"/>
            <a:r>
              <a:rPr lang="en-US" sz="1400" baseline="30000"/>
              <a:t>a</a:t>
            </a:r>
            <a:endParaRPr lang="en-GB" sz="1400" baseline="300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C106F1B-D33F-0022-A4EA-943F89E8D189}"/>
              </a:ext>
            </a:extLst>
          </p:cNvPr>
          <p:cNvCxnSpPr>
            <a:cxnSpLocks/>
          </p:cNvCxnSpPr>
          <p:nvPr/>
        </p:nvCxnSpPr>
        <p:spPr>
          <a:xfrm>
            <a:off x="4325650" y="3869352"/>
            <a:ext cx="457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8B29019-0F71-3153-39CB-87D6618D7610}"/>
              </a:ext>
            </a:extLst>
          </p:cNvPr>
          <p:cNvSpPr txBox="1"/>
          <p:nvPr/>
        </p:nvSpPr>
        <p:spPr>
          <a:xfrm>
            <a:off x="4278410" y="3946730"/>
            <a:ext cx="551972" cy="37959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400" baseline="30000"/>
              <a:t>p-NR</a:t>
            </a:r>
          </a:p>
          <a:p>
            <a:pPr algn="ctr"/>
            <a:r>
              <a:rPr lang="en-US" sz="1400" baseline="30000"/>
              <a:t>a</a:t>
            </a:r>
            <a:endParaRPr lang="en-GB" sz="1400" baseline="300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B719231-C4FA-97BA-63D7-F9C22EF24683}"/>
              </a:ext>
            </a:extLst>
          </p:cNvPr>
          <p:cNvGrpSpPr/>
          <p:nvPr/>
        </p:nvGrpSpPr>
        <p:grpSpPr>
          <a:xfrm>
            <a:off x="9685438" y="3189057"/>
            <a:ext cx="2254195" cy="1528951"/>
            <a:chOff x="9791317" y="3189057"/>
            <a:chExt cx="2254195" cy="152895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FA73C70-5504-B36C-14F7-F8C5EC10E7B2}"/>
                </a:ext>
              </a:extLst>
            </p:cNvPr>
            <p:cNvGrpSpPr/>
            <p:nvPr/>
          </p:nvGrpSpPr>
          <p:grpSpPr>
            <a:xfrm>
              <a:off x="9791318" y="3189057"/>
              <a:ext cx="1707949" cy="246221"/>
              <a:chOff x="9874451" y="3092807"/>
              <a:chExt cx="1707949" cy="24622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7B7CBAC-3ADF-A22F-2B63-540B96363670}"/>
                  </a:ext>
                </a:extLst>
              </p:cNvPr>
              <p:cNvSpPr/>
              <p:nvPr/>
            </p:nvSpPr>
            <p:spPr>
              <a:xfrm>
                <a:off x="9874451" y="3147337"/>
                <a:ext cx="137160" cy="137160"/>
              </a:xfrm>
              <a:prstGeom prst="rect">
                <a:avLst/>
              </a:prstGeom>
              <a:solidFill>
                <a:srgbClr val="B6B6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AB5768F-923D-E460-E887-8B91B3D5DB65}"/>
                  </a:ext>
                </a:extLst>
              </p:cNvPr>
              <p:cNvSpPr txBox="1"/>
              <p:nvPr/>
            </p:nvSpPr>
            <p:spPr>
              <a:xfrm>
                <a:off x="10133814" y="3092807"/>
                <a:ext cx="144858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Placebo</a:t>
                </a:r>
                <a:endParaRPr lang="en-GB" sz="1000" b="1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48AC082-3C2B-DA07-8219-C7002877C4C0}"/>
                </a:ext>
              </a:extLst>
            </p:cNvPr>
            <p:cNvGrpSpPr/>
            <p:nvPr/>
          </p:nvGrpSpPr>
          <p:grpSpPr>
            <a:xfrm>
              <a:off x="9791318" y="3446723"/>
              <a:ext cx="1707949" cy="246221"/>
              <a:chOff x="9885446" y="3339477"/>
              <a:chExt cx="1707949" cy="246221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31DB746-F1EE-0475-DB9E-32057C851EF1}"/>
                  </a:ext>
                </a:extLst>
              </p:cNvPr>
              <p:cNvSpPr/>
              <p:nvPr/>
            </p:nvSpPr>
            <p:spPr>
              <a:xfrm>
                <a:off x="9885446" y="3394007"/>
                <a:ext cx="137160" cy="137160"/>
              </a:xfrm>
              <a:prstGeom prst="rect">
                <a:avLst/>
              </a:prstGeom>
              <a:solidFill>
                <a:srgbClr val="AEE2F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8564FFF-4C85-96FB-C9EC-7514A3F2C128}"/>
                  </a:ext>
                </a:extLst>
              </p:cNvPr>
              <p:cNvSpPr txBox="1"/>
              <p:nvPr/>
            </p:nvSpPr>
            <p:spPr>
              <a:xfrm>
                <a:off x="10144809" y="3339477"/>
                <a:ext cx="144858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TZP 5 mg</a:t>
                </a:r>
                <a:endParaRPr lang="en-GB" sz="1000" b="1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1AD6604-E5B0-40B9-D089-56236833E3F5}"/>
                </a:ext>
              </a:extLst>
            </p:cNvPr>
            <p:cNvGrpSpPr/>
            <p:nvPr/>
          </p:nvGrpSpPr>
          <p:grpSpPr>
            <a:xfrm>
              <a:off x="9791318" y="3704389"/>
              <a:ext cx="1707949" cy="246221"/>
              <a:chOff x="9874451" y="3092807"/>
              <a:chExt cx="1707949" cy="246221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34F0704-9327-948E-B1F5-F1D761DD9380}"/>
                  </a:ext>
                </a:extLst>
              </p:cNvPr>
              <p:cNvSpPr/>
              <p:nvPr/>
            </p:nvSpPr>
            <p:spPr>
              <a:xfrm>
                <a:off x="9874451" y="3147337"/>
                <a:ext cx="137160" cy="137160"/>
              </a:xfrm>
              <a:prstGeom prst="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AC70C44-F719-FE8B-1285-E541A2EB9A15}"/>
                  </a:ext>
                </a:extLst>
              </p:cNvPr>
              <p:cNvSpPr txBox="1"/>
              <p:nvPr/>
            </p:nvSpPr>
            <p:spPr>
              <a:xfrm>
                <a:off x="10133814" y="3092807"/>
                <a:ext cx="144858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TZP 10 mg</a:t>
                </a:r>
                <a:endParaRPr lang="en-GB" sz="1000" b="1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52D1D70-0E1A-399D-02C6-D0F7099366F8}"/>
                </a:ext>
              </a:extLst>
            </p:cNvPr>
            <p:cNvGrpSpPr/>
            <p:nvPr/>
          </p:nvGrpSpPr>
          <p:grpSpPr>
            <a:xfrm>
              <a:off x="9791318" y="3962055"/>
              <a:ext cx="1707949" cy="246221"/>
              <a:chOff x="9874451" y="3092807"/>
              <a:chExt cx="1707949" cy="246221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1973A08-395B-A284-5103-39A2870EFD7C}"/>
                  </a:ext>
                </a:extLst>
              </p:cNvPr>
              <p:cNvSpPr/>
              <p:nvPr/>
            </p:nvSpPr>
            <p:spPr>
              <a:xfrm>
                <a:off x="9874451" y="3147337"/>
                <a:ext cx="137160" cy="137160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A2B19F7-BF85-D958-39B8-191FDD38636C}"/>
                  </a:ext>
                </a:extLst>
              </p:cNvPr>
              <p:cNvSpPr txBox="1"/>
              <p:nvPr/>
            </p:nvSpPr>
            <p:spPr>
              <a:xfrm>
                <a:off x="10133814" y="3092807"/>
                <a:ext cx="144858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TZP 15 mg</a:t>
                </a:r>
                <a:endParaRPr lang="en-GB" sz="1000" b="1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78298CE-2174-0288-4876-21351C5715D4}"/>
                </a:ext>
              </a:extLst>
            </p:cNvPr>
            <p:cNvGrpSpPr/>
            <p:nvPr/>
          </p:nvGrpSpPr>
          <p:grpSpPr>
            <a:xfrm>
              <a:off x="9791318" y="4219722"/>
              <a:ext cx="2254194" cy="246221"/>
              <a:chOff x="9874451" y="3092807"/>
              <a:chExt cx="2254194" cy="246221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60794F4-9B6B-C562-A296-66104617772B}"/>
                  </a:ext>
                </a:extLst>
              </p:cNvPr>
              <p:cNvSpPr/>
              <p:nvPr/>
            </p:nvSpPr>
            <p:spPr>
              <a:xfrm>
                <a:off x="9874451" y="3147337"/>
                <a:ext cx="137160" cy="13716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EB74D32-C4C9-7BBD-AE26-0B48645F6645}"/>
                  </a:ext>
                </a:extLst>
              </p:cNvPr>
              <p:cNvSpPr txBox="1"/>
              <p:nvPr/>
            </p:nvSpPr>
            <p:spPr>
              <a:xfrm>
                <a:off x="10133813" y="3092807"/>
                <a:ext cx="19948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TZP MTD (10 mg or 15 mg)</a:t>
                </a:r>
                <a:endParaRPr lang="en-GB" sz="1000" b="1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BB2562-3312-3DDB-450B-7ABBB931E3A7}"/>
                </a:ext>
              </a:extLst>
            </p:cNvPr>
            <p:cNvGrpSpPr/>
            <p:nvPr/>
          </p:nvGrpSpPr>
          <p:grpSpPr>
            <a:xfrm>
              <a:off x="9791317" y="4471787"/>
              <a:ext cx="2254194" cy="246221"/>
              <a:chOff x="9874451" y="3092807"/>
              <a:chExt cx="2254194" cy="246221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7113BE4-4CA8-58F0-E26F-8CE1549E69A4}"/>
                  </a:ext>
                </a:extLst>
              </p:cNvPr>
              <p:cNvSpPr/>
              <p:nvPr/>
            </p:nvSpPr>
            <p:spPr>
              <a:xfrm>
                <a:off x="9874451" y="3147337"/>
                <a:ext cx="137160" cy="137160"/>
              </a:xfrm>
              <a:prstGeom prst="rect">
                <a:avLst/>
              </a:prstGeom>
              <a:solidFill>
                <a:srgbClr val="5A5A5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EC95A73-D315-F0EB-F87B-FF8498A9122E}"/>
                  </a:ext>
                </a:extLst>
              </p:cNvPr>
              <p:cNvSpPr txBox="1"/>
              <p:nvPr/>
            </p:nvSpPr>
            <p:spPr>
              <a:xfrm>
                <a:off x="10133813" y="3092807"/>
                <a:ext cx="19948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SEMA </a:t>
                </a:r>
                <a:r>
                  <a:rPr lang="nn-NO" sz="1000" b="1"/>
                  <a:t>MTD (1.7 mg or 2.4 mg)</a:t>
                </a:r>
                <a:endParaRPr lang="en-GB" sz="1000" b="1"/>
              </a:p>
            </p:txBody>
          </p:sp>
        </p:grpSp>
      </p:grpSp>
      <p:sp>
        <p:nvSpPr>
          <p:cNvPr id="32" name="SLIDESOURCE_CONFIGUREDSTAMP_38"/>
          <p:cNvSpPr txBox="1"/>
          <p:nvPr/>
        </p:nvSpPr>
        <p:spPr>
          <a:xfrm>
            <a:off x="-952500" y="6858000"/>
            <a:ext cx="1" cy="1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l"/>
            <a:r>
              <a:rPr lang="en-US" sz="2600" dirty="0">
                <a:solidFill>
                  <a:srgbClr val="000000"/>
                </a:solidFill>
                <a:latin typeface="Arial"/>
              </a:rPr>
              <a:t>Q70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368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388CB-04C1-2853-B8CE-812CA066E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92D0A35D-0F6D-7FC7-07B9-FD97B7A12697}"/>
              </a:ext>
            </a:extLst>
          </p:cNvPr>
          <p:cNvGraphicFramePr/>
          <p:nvPr/>
        </p:nvGraphicFramePr>
        <p:xfrm>
          <a:off x="1666902" y="1265720"/>
          <a:ext cx="7723081" cy="3486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4586CD-7A5F-2EEA-CF7D-973CF14C12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800"/>
              <a:t>**p&lt;.001 versus placebo.</a:t>
            </a:r>
            <a:endParaRPr lang="en-IN" sz="800"/>
          </a:p>
          <a:p>
            <a:pPr marL="0" indent="0">
              <a:spcBef>
                <a:spcPts val="0"/>
              </a:spcBef>
              <a:buNone/>
            </a:pPr>
            <a:r>
              <a:rPr lang="en-US" sz="800" kern="0" baseline="30000"/>
              <a:t>a</a:t>
            </a:r>
            <a:r>
              <a:rPr lang="en-GB" sz="800" kern="0"/>
              <a:t>Not controlled for type 1 error. </a:t>
            </a:r>
            <a:r>
              <a:rPr lang="en-GB" sz="800" kern="0" baseline="30000"/>
              <a:t>b</a:t>
            </a:r>
            <a:r>
              <a:rPr lang="en-US" sz="800"/>
              <a:t>Data are from baseline. </a:t>
            </a:r>
            <a:r>
              <a:rPr lang="en-US" sz="800" baseline="30000"/>
              <a:t>c</a:t>
            </a:r>
            <a:r>
              <a:rPr lang="en-US" sz="800"/>
              <a:t>Data are from randomization at Week 36 following an open-label period.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800" kern="0"/>
              <a:t>Values are efficacy estimands. Data are LSM (SE) for SURMOUNT-1 to SURMOUNT-4. For</a:t>
            </a:r>
            <a:r>
              <a:rPr lang="en-US" sz="800" kern="0"/>
              <a:t> SURMOUNT-5, data are LSM (95% CI).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>
                <a:effectLst/>
                <a:ea typeface="Yu Mincho" panose="02020400000000000000" pitchFamily="18" charset="-128"/>
              </a:rPr>
              <a:t>LSM=Least Squares Mean; MTD=Maximum </a:t>
            </a:r>
            <a:r>
              <a:rPr lang="en-US" sz="800">
                <a:ea typeface="Yu Mincho" panose="02020400000000000000" pitchFamily="18" charset="-128"/>
              </a:rPr>
              <a:t>T</a:t>
            </a:r>
            <a:r>
              <a:rPr lang="en-US" sz="800">
                <a:effectLst/>
                <a:ea typeface="Yu Mincho" panose="02020400000000000000" pitchFamily="18" charset="-128"/>
              </a:rPr>
              <a:t>olerated </a:t>
            </a:r>
            <a:r>
              <a:rPr lang="en-US" sz="800">
                <a:ea typeface="Yu Mincho" panose="02020400000000000000" pitchFamily="18" charset="-128"/>
              </a:rPr>
              <a:t>D</a:t>
            </a:r>
            <a:r>
              <a:rPr lang="en-US" sz="800">
                <a:effectLst/>
                <a:ea typeface="Yu Mincho" panose="02020400000000000000" pitchFamily="18" charset="-128"/>
              </a:rPr>
              <a:t>ose; p-NR=p Value Not </a:t>
            </a:r>
            <a:r>
              <a:rPr lang="en-US" sz="800">
                <a:ea typeface="Yu Mincho" panose="02020400000000000000" pitchFamily="18" charset="-128"/>
              </a:rPr>
              <a:t>R</a:t>
            </a:r>
            <a:r>
              <a:rPr lang="en-US" sz="800">
                <a:effectLst/>
                <a:ea typeface="Yu Mincho" panose="02020400000000000000" pitchFamily="18" charset="-128"/>
              </a:rPr>
              <a:t>eported; SE=Standard Error; SEMA=Semaglutide; TZP=Tirzepatide.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IN" sz="800"/>
              <a:t>1. Jastreboff AM, et al. </a:t>
            </a:r>
            <a:r>
              <a:rPr lang="en-IN" sz="800" i="1"/>
              <a:t>N Engl J Med</a:t>
            </a:r>
            <a:r>
              <a:rPr lang="en-IN" sz="800"/>
              <a:t>. 2022;387(3):205-216. 2. </a:t>
            </a:r>
            <a:r>
              <a:rPr lang="en-US" sz="800"/>
              <a:t>Garvey TM, et al. </a:t>
            </a:r>
            <a:r>
              <a:rPr lang="en-US" sz="800" i="1"/>
              <a:t>Lancet</a:t>
            </a:r>
            <a:r>
              <a:rPr lang="en-US" sz="800"/>
              <a:t>. 2023;402(10402):613-626.</a:t>
            </a:r>
            <a:r>
              <a:rPr lang="en-GB" sz="800" kern="0"/>
              <a:t> 3. </a:t>
            </a:r>
            <a:r>
              <a:rPr lang="en-US" sz="800" kern="0"/>
              <a:t>Wadden TA, et al. </a:t>
            </a:r>
            <a:r>
              <a:rPr lang="en-US" sz="800" i="1" kern="0"/>
              <a:t>Nat Med</a:t>
            </a:r>
            <a:r>
              <a:rPr lang="en-US" sz="800" kern="0"/>
              <a:t>. 2023;29:2909-2918. 4. </a:t>
            </a:r>
            <a:r>
              <a:rPr lang="en-US" sz="800"/>
              <a:t>Aronne LJ, et al. </a:t>
            </a:r>
            <a:r>
              <a:rPr lang="en-US" sz="800" i="1"/>
              <a:t>JAMA</a:t>
            </a:r>
            <a:r>
              <a:rPr lang="en-US" sz="800"/>
              <a:t>. </a:t>
            </a:r>
            <a:r>
              <a:rPr lang="en-US" sz="800" kern="0"/>
              <a:t>2024;331(1)38-48. 5</a:t>
            </a:r>
            <a:r>
              <a:rPr lang="en-GB" sz="800" kern="0"/>
              <a:t>. </a:t>
            </a:r>
            <a:r>
              <a:rPr lang="en-US" sz="800">
                <a:solidFill>
                  <a:srgbClr val="000000"/>
                </a:solidFill>
              </a:rPr>
              <a:t>Aronne LJ, et al. </a:t>
            </a:r>
            <a:r>
              <a:rPr lang="en-US" sz="800" i="1">
                <a:solidFill>
                  <a:srgbClr val="000000"/>
                </a:solidFill>
              </a:rPr>
              <a:t>N Engl J Med</a:t>
            </a:r>
            <a:r>
              <a:rPr lang="en-US" sz="800">
                <a:solidFill>
                  <a:srgbClr val="000000"/>
                </a:solidFill>
              </a:rPr>
              <a:t>. 2025; doi:10.1056/NEJMoa2416394 (Ahead of print).</a:t>
            </a:r>
            <a:endParaRPr lang="en-US" sz="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4A0CD-9EF7-2F00-B108-23776F79EB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1800" b="0">
                <a:cs typeface="Arial" panose="020B0604020202020204" pitchFamily="34" charset="0"/>
              </a:rPr>
              <a:t>SURMOUNT Clinical Trial Program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5559042-7E76-659F-4F6C-D110DC148BF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Change in Diastolic Blood Pressure</a:t>
            </a: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44911DB1-704F-522F-DA0F-865AA3E1C709}"/>
              </a:ext>
            </a:extLst>
          </p:cNvPr>
          <p:cNvGraphicFramePr>
            <a:graphicFrameLocks noGrp="1"/>
          </p:cNvGraphicFramePr>
          <p:nvPr/>
        </p:nvGraphicFramePr>
        <p:xfrm>
          <a:off x="664139" y="4765228"/>
          <a:ext cx="875899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4741">
                  <a:extLst>
                    <a:ext uri="{9D8B030D-6E8A-4147-A177-3AD203B41FA5}">
                      <a16:colId xmlns:a16="http://schemas.microsoft.com/office/drawing/2014/main" val="1394577476"/>
                    </a:ext>
                  </a:extLst>
                </a:gridCol>
                <a:gridCol w="1367474">
                  <a:extLst>
                    <a:ext uri="{9D8B030D-6E8A-4147-A177-3AD203B41FA5}">
                      <a16:colId xmlns:a16="http://schemas.microsoft.com/office/drawing/2014/main" val="1897630798"/>
                    </a:ext>
                  </a:extLst>
                </a:gridCol>
                <a:gridCol w="1386038">
                  <a:extLst>
                    <a:ext uri="{9D8B030D-6E8A-4147-A177-3AD203B41FA5}">
                      <a16:colId xmlns:a16="http://schemas.microsoft.com/office/drawing/2014/main" val="3639564812"/>
                    </a:ext>
                  </a:extLst>
                </a:gridCol>
                <a:gridCol w="1357162">
                  <a:extLst>
                    <a:ext uri="{9D8B030D-6E8A-4147-A177-3AD203B41FA5}">
                      <a16:colId xmlns:a16="http://schemas.microsoft.com/office/drawing/2014/main" val="130538245"/>
                    </a:ext>
                  </a:extLst>
                </a:gridCol>
                <a:gridCol w="1376412">
                  <a:extLst>
                    <a:ext uri="{9D8B030D-6E8A-4147-A177-3AD203B41FA5}">
                      <a16:colId xmlns:a16="http://schemas.microsoft.com/office/drawing/2014/main" val="3153563304"/>
                    </a:ext>
                  </a:extLst>
                </a:gridCol>
                <a:gridCol w="1357163">
                  <a:extLst>
                    <a:ext uri="{9D8B030D-6E8A-4147-A177-3AD203B41FA5}">
                      <a16:colId xmlns:a16="http://schemas.microsoft.com/office/drawing/2014/main" val="2980936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Study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SURMOUNT-1</a:t>
                      </a:r>
                      <a:r>
                        <a:rPr lang="en-IN" sz="900" b="1" baseline="30000">
                          <a:solidFill>
                            <a:schemeClr val="bg1"/>
                          </a:solidFill>
                        </a:rPr>
                        <a:t>b,1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SURMOUNT-2</a:t>
                      </a:r>
                      <a:r>
                        <a:rPr lang="en-IN" sz="900" b="1" baseline="30000">
                          <a:solidFill>
                            <a:schemeClr val="bg1"/>
                          </a:solidFill>
                        </a:rPr>
                        <a:t>b,2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SURMOUNT-3</a:t>
                      </a:r>
                      <a:r>
                        <a:rPr lang="en-IN" sz="900" b="1" baseline="30000">
                          <a:solidFill>
                            <a:schemeClr val="bg1"/>
                          </a:solidFill>
                        </a:rPr>
                        <a:t>3,b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SURMOUNT-4</a:t>
                      </a:r>
                      <a:r>
                        <a:rPr lang="en-IN" sz="900" b="1" baseline="30000">
                          <a:solidFill>
                            <a:schemeClr val="bg1"/>
                          </a:solidFill>
                        </a:rPr>
                        <a:t>c,4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900" b="1">
                          <a:solidFill>
                            <a:schemeClr val="bg1"/>
                          </a:solidFill>
                        </a:rPr>
                        <a:t>SURMOUNT-5</a:t>
                      </a:r>
                      <a:r>
                        <a:rPr lang="en-IN" sz="900" b="1" baseline="30000">
                          <a:solidFill>
                            <a:schemeClr val="bg1"/>
                          </a:solidFill>
                        </a:rPr>
                        <a:t>b,5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2237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IN" sz="900" b="1">
                          <a:solidFill>
                            <a:schemeClr val="tx1"/>
                          </a:solidFill>
                        </a:rPr>
                        <a:t>Superiority versus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  <a:latin typeface="+mn-lt"/>
                        </a:rPr>
                        <a:t>Placebo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  <a:latin typeface="+mn-lt"/>
                        </a:rPr>
                        <a:t>Placebo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  <a:latin typeface="+mn-lt"/>
                        </a:rPr>
                        <a:t>Placebo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  <a:latin typeface="+mn-lt"/>
                        </a:rPr>
                        <a:t>Placebo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  <a:latin typeface="+mn-lt"/>
                        </a:rPr>
                        <a:t>Semaglutide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8055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IN" sz="900" b="1">
                          <a:solidFill>
                            <a:schemeClr val="tx1"/>
                          </a:solidFill>
                        </a:rPr>
                        <a:t>Duration (weeks)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72</a:t>
                      </a:r>
                      <a:endParaRPr lang="en-IN" sz="900" b="0" baseline="30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88</a:t>
                      </a:r>
                      <a:endParaRPr lang="en-IN" sz="900" b="0" baseline="30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 baseline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0546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IN" sz="900" b="1">
                          <a:solidFill>
                            <a:schemeClr val="tx1"/>
                          </a:solidFill>
                        </a:rPr>
                        <a:t>Mean baseline DBP (mmHg)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79.5</a:t>
                      </a:r>
                      <a:endParaRPr lang="en-IN" sz="900" b="0" baseline="30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79.8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81.7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900" b="0">
                          <a:solidFill>
                            <a:schemeClr val="tx1"/>
                          </a:solidFill>
                        </a:rPr>
                        <a:t>75.5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>
                          <a:effectLst/>
                        </a:rPr>
                        <a:t>81.3</a:t>
                      </a:r>
                      <a:endParaRPr lang="en-IN" sz="900" b="0" baseline="30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154418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DFB5932-116E-A933-3A3C-E570BC588CCC}"/>
              </a:ext>
            </a:extLst>
          </p:cNvPr>
          <p:cNvCxnSpPr>
            <a:cxnSpLocks/>
          </p:cNvCxnSpPr>
          <p:nvPr/>
        </p:nvCxnSpPr>
        <p:spPr>
          <a:xfrm>
            <a:off x="2907960" y="4409972"/>
            <a:ext cx="70405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D871EF1-C808-179F-5DF9-CD89A5ADFA9C}"/>
              </a:ext>
            </a:extLst>
          </p:cNvPr>
          <p:cNvSpPr txBox="1"/>
          <p:nvPr/>
        </p:nvSpPr>
        <p:spPr>
          <a:xfrm>
            <a:off x="2983044" y="4487350"/>
            <a:ext cx="551972" cy="37959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400" baseline="30000"/>
              <a:t>p-NR</a:t>
            </a:r>
          </a:p>
          <a:p>
            <a:pPr algn="ctr"/>
            <a:r>
              <a:rPr lang="en-US" sz="1400" baseline="30000"/>
              <a:t>a</a:t>
            </a:r>
            <a:endParaRPr lang="en-GB" sz="1400" baseline="30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6A3F73-99E0-EF91-8FB9-B527BEB36887}"/>
              </a:ext>
            </a:extLst>
          </p:cNvPr>
          <p:cNvSpPr txBox="1"/>
          <p:nvPr/>
        </p:nvSpPr>
        <p:spPr>
          <a:xfrm>
            <a:off x="5705331" y="3833394"/>
            <a:ext cx="551972" cy="37959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400" baseline="30000"/>
              <a:t>p-NR</a:t>
            </a:r>
          </a:p>
          <a:p>
            <a:pPr algn="ctr"/>
            <a:r>
              <a:rPr lang="en-US" sz="1400" baseline="30000"/>
              <a:t>a</a:t>
            </a:r>
            <a:endParaRPr lang="en-GB" sz="1400" baseline="30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481C01-E6BE-AD93-7A4A-19CF175BD6CD}"/>
              </a:ext>
            </a:extLst>
          </p:cNvPr>
          <p:cNvSpPr txBox="1"/>
          <p:nvPr/>
        </p:nvSpPr>
        <p:spPr>
          <a:xfrm>
            <a:off x="7145002" y="2976280"/>
            <a:ext cx="399365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**</a:t>
            </a:r>
          </a:p>
          <a:p>
            <a:pPr algn="ctr"/>
            <a:r>
              <a:rPr lang="en-US" sz="1400" baseline="30000"/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EE86FB-3277-0D38-21EB-C200389E626B}"/>
              </a:ext>
            </a:extLst>
          </p:cNvPr>
          <p:cNvSpPr txBox="1"/>
          <p:nvPr/>
        </p:nvSpPr>
        <p:spPr>
          <a:xfrm>
            <a:off x="8424830" y="4205917"/>
            <a:ext cx="551972" cy="37959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400" baseline="30000"/>
              <a:t>p-NR</a:t>
            </a:r>
          </a:p>
          <a:p>
            <a:pPr algn="ctr"/>
            <a:r>
              <a:rPr lang="en-US" sz="1400" baseline="30000"/>
              <a:t>a</a:t>
            </a:r>
            <a:endParaRPr lang="en-GB" sz="1400" baseline="300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C99AFA-9512-D994-3200-FB5AF87D3CC0}"/>
              </a:ext>
            </a:extLst>
          </p:cNvPr>
          <p:cNvCxnSpPr>
            <a:cxnSpLocks/>
          </p:cNvCxnSpPr>
          <p:nvPr/>
        </p:nvCxnSpPr>
        <p:spPr>
          <a:xfrm>
            <a:off x="4277882" y="3715347"/>
            <a:ext cx="457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B9385B-FD3C-705C-7FC0-FFA5F26426A4}"/>
              </a:ext>
            </a:extLst>
          </p:cNvPr>
          <p:cNvSpPr txBox="1"/>
          <p:nvPr/>
        </p:nvSpPr>
        <p:spPr>
          <a:xfrm>
            <a:off x="4223818" y="3792725"/>
            <a:ext cx="551972" cy="37959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400" baseline="30000"/>
              <a:t>p-NR</a:t>
            </a:r>
          </a:p>
          <a:p>
            <a:pPr algn="ctr"/>
            <a:r>
              <a:rPr lang="en-US" sz="1400" baseline="30000"/>
              <a:t>a</a:t>
            </a:r>
            <a:endParaRPr lang="en-GB" sz="1400" baseline="300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A142F46-208F-F6C1-C673-C014C01E3D55}"/>
              </a:ext>
            </a:extLst>
          </p:cNvPr>
          <p:cNvGrpSpPr/>
          <p:nvPr/>
        </p:nvGrpSpPr>
        <p:grpSpPr>
          <a:xfrm>
            <a:off x="9685438" y="3189057"/>
            <a:ext cx="2254195" cy="1528951"/>
            <a:chOff x="9791317" y="3189057"/>
            <a:chExt cx="2254195" cy="152895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2008CD-203B-10DB-F51D-9457F87320F9}"/>
                </a:ext>
              </a:extLst>
            </p:cNvPr>
            <p:cNvGrpSpPr/>
            <p:nvPr/>
          </p:nvGrpSpPr>
          <p:grpSpPr>
            <a:xfrm>
              <a:off x="9791318" y="3189057"/>
              <a:ext cx="1707949" cy="246221"/>
              <a:chOff x="9874451" y="3092807"/>
              <a:chExt cx="1707949" cy="24622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EC445FB-983F-2ACB-E294-55E6718F2CB9}"/>
                  </a:ext>
                </a:extLst>
              </p:cNvPr>
              <p:cNvSpPr/>
              <p:nvPr/>
            </p:nvSpPr>
            <p:spPr>
              <a:xfrm>
                <a:off x="9874451" y="3147337"/>
                <a:ext cx="137160" cy="137160"/>
              </a:xfrm>
              <a:prstGeom prst="rect">
                <a:avLst/>
              </a:prstGeom>
              <a:solidFill>
                <a:srgbClr val="B6B6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56519DF-6670-F202-9B62-B3A5FCD5CAC3}"/>
                  </a:ext>
                </a:extLst>
              </p:cNvPr>
              <p:cNvSpPr txBox="1"/>
              <p:nvPr/>
            </p:nvSpPr>
            <p:spPr>
              <a:xfrm>
                <a:off x="10133814" y="3092807"/>
                <a:ext cx="144858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Placebo</a:t>
                </a:r>
                <a:endParaRPr lang="en-GB" sz="1000" b="1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450216D-5912-FCEA-FD00-49477F6CC63D}"/>
                </a:ext>
              </a:extLst>
            </p:cNvPr>
            <p:cNvGrpSpPr/>
            <p:nvPr/>
          </p:nvGrpSpPr>
          <p:grpSpPr>
            <a:xfrm>
              <a:off x="9791318" y="3446723"/>
              <a:ext cx="1707949" cy="246221"/>
              <a:chOff x="9885446" y="3339477"/>
              <a:chExt cx="1707949" cy="246221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5A1284E-EFC3-FD5F-DF19-2E1ED5360DD9}"/>
                  </a:ext>
                </a:extLst>
              </p:cNvPr>
              <p:cNvSpPr/>
              <p:nvPr/>
            </p:nvSpPr>
            <p:spPr>
              <a:xfrm>
                <a:off x="9885446" y="3394007"/>
                <a:ext cx="137160" cy="137160"/>
              </a:xfrm>
              <a:prstGeom prst="rect">
                <a:avLst/>
              </a:prstGeom>
              <a:solidFill>
                <a:srgbClr val="AEE2F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F3BA109-E516-B12C-C9F1-133D8F5395A5}"/>
                  </a:ext>
                </a:extLst>
              </p:cNvPr>
              <p:cNvSpPr txBox="1"/>
              <p:nvPr/>
            </p:nvSpPr>
            <p:spPr>
              <a:xfrm>
                <a:off x="10144809" y="3339477"/>
                <a:ext cx="144858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TZP 5 mg</a:t>
                </a:r>
                <a:endParaRPr lang="en-GB" sz="1000" b="1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FD359B5-8E35-8931-65ED-8AEBCC8A1E46}"/>
                </a:ext>
              </a:extLst>
            </p:cNvPr>
            <p:cNvGrpSpPr/>
            <p:nvPr/>
          </p:nvGrpSpPr>
          <p:grpSpPr>
            <a:xfrm>
              <a:off x="9791318" y="3704389"/>
              <a:ext cx="1707949" cy="246221"/>
              <a:chOff x="9874451" y="3092807"/>
              <a:chExt cx="1707949" cy="246221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83878FC-99C7-241D-5421-FA1E8A15095E}"/>
                  </a:ext>
                </a:extLst>
              </p:cNvPr>
              <p:cNvSpPr/>
              <p:nvPr/>
            </p:nvSpPr>
            <p:spPr>
              <a:xfrm>
                <a:off x="9874451" y="3147337"/>
                <a:ext cx="137160" cy="137160"/>
              </a:xfrm>
              <a:prstGeom prst="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25B0D63-3BE7-E8D5-03BE-CF7C7323DF38}"/>
                  </a:ext>
                </a:extLst>
              </p:cNvPr>
              <p:cNvSpPr txBox="1"/>
              <p:nvPr/>
            </p:nvSpPr>
            <p:spPr>
              <a:xfrm>
                <a:off x="10133814" y="3092807"/>
                <a:ext cx="144858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TZP 10 mg</a:t>
                </a:r>
                <a:endParaRPr lang="en-GB" sz="1000" b="1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838FFE3-8A8E-F3E9-5979-4E443D89D64F}"/>
                </a:ext>
              </a:extLst>
            </p:cNvPr>
            <p:cNvGrpSpPr/>
            <p:nvPr/>
          </p:nvGrpSpPr>
          <p:grpSpPr>
            <a:xfrm>
              <a:off x="9791318" y="3962055"/>
              <a:ext cx="1707949" cy="246221"/>
              <a:chOff x="9874451" y="3092807"/>
              <a:chExt cx="1707949" cy="246221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32E267E-9E24-84E6-D42A-ABE1E0F868D6}"/>
                  </a:ext>
                </a:extLst>
              </p:cNvPr>
              <p:cNvSpPr/>
              <p:nvPr/>
            </p:nvSpPr>
            <p:spPr>
              <a:xfrm>
                <a:off x="9874451" y="3147337"/>
                <a:ext cx="137160" cy="137160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CBAF247-6C68-70B6-8859-94F6875D7C8D}"/>
                  </a:ext>
                </a:extLst>
              </p:cNvPr>
              <p:cNvSpPr txBox="1"/>
              <p:nvPr/>
            </p:nvSpPr>
            <p:spPr>
              <a:xfrm>
                <a:off x="10133814" y="3092807"/>
                <a:ext cx="144858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TZP 15 mg</a:t>
                </a:r>
                <a:endParaRPr lang="en-GB" sz="1000" b="1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151CF9C-891D-4624-6D60-7BFC2A76C88A}"/>
                </a:ext>
              </a:extLst>
            </p:cNvPr>
            <p:cNvGrpSpPr/>
            <p:nvPr/>
          </p:nvGrpSpPr>
          <p:grpSpPr>
            <a:xfrm>
              <a:off x="9791318" y="4219722"/>
              <a:ext cx="2254194" cy="246221"/>
              <a:chOff x="9874451" y="3092807"/>
              <a:chExt cx="2254194" cy="246221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E3D2ED7-1769-D082-95E6-C4F560AF04B7}"/>
                  </a:ext>
                </a:extLst>
              </p:cNvPr>
              <p:cNvSpPr/>
              <p:nvPr/>
            </p:nvSpPr>
            <p:spPr>
              <a:xfrm>
                <a:off x="9874451" y="3147337"/>
                <a:ext cx="137160" cy="13716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5B61FE4-5A15-441C-D788-75A050496385}"/>
                  </a:ext>
                </a:extLst>
              </p:cNvPr>
              <p:cNvSpPr txBox="1"/>
              <p:nvPr/>
            </p:nvSpPr>
            <p:spPr>
              <a:xfrm>
                <a:off x="10133813" y="3092807"/>
                <a:ext cx="19948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TZP MTD (10 mg or 15 mg)</a:t>
                </a:r>
                <a:endParaRPr lang="en-GB" sz="1000" b="1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15F1C4F-C2C9-C09D-8FCE-F66B11258E21}"/>
                </a:ext>
              </a:extLst>
            </p:cNvPr>
            <p:cNvGrpSpPr/>
            <p:nvPr/>
          </p:nvGrpSpPr>
          <p:grpSpPr>
            <a:xfrm>
              <a:off x="9791317" y="4471787"/>
              <a:ext cx="2254194" cy="246221"/>
              <a:chOff x="9874451" y="3092807"/>
              <a:chExt cx="2254194" cy="246221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A94AED8-CE97-C48E-FE0B-04959508481C}"/>
                  </a:ext>
                </a:extLst>
              </p:cNvPr>
              <p:cNvSpPr/>
              <p:nvPr/>
            </p:nvSpPr>
            <p:spPr>
              <a:xfrm>
                <a:off x="9874451" y="3147337"/>
                <a:ext cx="137160" cy="137160"/>
              </a:xfrm>
              <a:prstGeom prst="rect">
                <a:avLst/>
              </a:prstGeom>
              <a:solidFill>
                <a:srgbClr val="5A5A5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F627760-9F8D-494F-8091-A52D6081387B}"/>
                  </a:ext>
                </a:extLst>
              </p:cNvPr>
              <p:cNvSpPr txBox="1"/>
              <p:nvPr/>
            </p:nvSpPr>
            <p:spPr>
              <a:xfrm>
                <a:off x="10133813" y="3092807"/>
                <a:ext cx="19948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SEMA </a:t>
                </a:r>
                <a:r>
                  <a:rPr lang="nn-NO" sz="1000" b="1"/>
                  <a:t>MTD (1.7 mg or 2.4 mg)</a:t>
                </a:r>
                <a:endParaRPr lang="en-GB" sz="1000" b="1"/>
              </a:p>
            </p:txBody>
          </p:sp>
        </p:grpSp>
      </p:grpSp>
      <p:sp>
        <p:nvSpPr>
          <p:cNvPr id="32" name="SLIDESOURCE_CONFIGUREDSTAMP_38"/>
          <p:cNvSpPr txBox="1"/>
          <p:nvPr/>
        </p:nvSpPr>
        <p:spPr>
          <a:xfrm>
            <a:off x="-952500" y="6858000"/>
            <a:ext cx="1" cy="1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l"/>
            <a:r>
              <a:rPr lang="en-US" sz="2600" dirty="0">
                <a:solidFill>
                  <a:srgbClr val="000000"/>
                </a:solidFill>
                <a:latin typeface="Arial"/>
              </a:rPr>
              <a:t>Q71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09962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CD5862F-6647-E518-B0C6-5AD17011D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348" y="1550676"/>
            <a:ext cx="7308381" cy="350841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2CF68D2-F09F-66B7-9CC7-7FFDA56BAC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77" t="16384" r="6944"/>
          <a:stretch/>
        </p:blipFill>
        <p:spPr>
          <a:xfrm>
            <a:off x="914400" y="79945"/>
            <a:ext cx="5600700" cy="135950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5153FD9-8FEF-D180-9FC6-B0D08E06D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3339" y="5237968"/>
            <a:ext cx="7772400" cy="128077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7812D8D-ABDD-54E9-5B4C-2D0D354BAD6F}"/>
              </a:ext>
            </a:extLst>
          </p:cNvPr>
          <p:cNvSpPr txBox="1"/>
          <p:nvPr/>
        </p:nvSpPr>
        <p:spPr>
          <a:xfrm>
            <a:off x="98951" y="6587630"/>
            <a:ext cx="610054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b="0" i="1" u="none" strike="noStrike" dirty="0">
                <a:solidFill>
                  <a:srgbClr val="212121"/>
                </a:solidFill>
                <a:effectLst/>
                <a:latin typeface="BlinkMacSystemFont"/>
              </a:rPr>
              <a:t>The New </a:t>
            </a:r>
            <a:r>
              <a:rPr lang="it-IT" sz="800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England</a:t>
            </a:r>
            <a:r>
              <a:rPr lang="it-IT" sz="800" b="0" i="1" u="none" strike="noStrike" dirty="0">
                <a:solidFill>
                  <a:srgbClr val="212121"/>
                </a:solidFill>
                <a:effectLst/>
                <a:latin typeface="BlinkMacSystemFont"/>
              </a:rPr>
              <a:t> journal of medicine, 10.1056/NEJMoa2410027. 16 Nov. 2024</a:t>
            </a:r>
            <a:endParaRPr lang="it-IT" sz="800" i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4227E2E-750E-149C-95B9-B7FB97F10264}"/>
              </a:ext>
            </a:extLst>
          </p:cNvPr>
          <p:cNvSpPr txBox="1"/>
          <p:nvPr/>
        </p:nvSpPr>
        <p:spPr>
          <a:xfrm>
            <a:off x="226849" y="2497827"/>
            <a:ext cx="3048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i="0" u="none" strike="noStrike" dirty="0">
                <a:solidFill>
                  <a:srgbClr val="222C3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Il trattamento con TIRZEPATIDE ha portato ad un rischio inferiore di morte per cause cardiovascolari o peggioramento dell'insufficienza cardiaca rispetto al placebo</a:t>
            </a:r>
            <a:endParaRPr lang="it-IT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46F20B6-F89A-8E99-06F0-4241369A063A}"/>
              </a:ext>
            </a:extLst>
          </p:cNvPr>
          <p:cNvSpPr txBox="1"/>
          <p:nvPr/>
        </p:nvSpPr>
        <p:spPr>
          <a:xfrm>
            <a:off x="226849" y="5189751"/>
            <a:ext cx="27195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i="0" u="none" strike="noStrike" dirty="0">
                <a:solidFill>
                  <a:srgbClr val="222C3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Il trattamento con TIRZEPATIDE ha migliorato lo stato di salute dei pazienti, rispetto al placebo.</a:t>
            </a:r>
            <a:endParaRPr lang="it-IT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7AC2BED-92CE-26CF-CD99-FF4DF5289C7F}"/>
              </a:ext>
            </a:extLst>
          </p:cNvPr>
          <p:cNvSpPr txBox="1"/>
          <p:nvPr/>
        </p:nvSpPr>
        <p:spPr>
          <a:xfrm>
            <a:off x="7146275" y="287114"/>
            <a:ext cx="5045725" cy="107721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Studio di </a:t>
            </a:r>
            <a:r>
              <a:rPr lang="en-US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fase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 in doppio </a:t>
            </a:r>
            <a:r>
              <a:rPr lang="en-US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cieco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randomizzato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placebo-</a:t>
            </a:r>
            <a:r>
              <a:rPr lang="en-US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controllato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731 </a:t>
            </a:r>
            <a:r>
              <a:rPr lang="en-US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adulti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BMI&gt;30 Kg/m2  e HF con FE &gt; 50%, </a:t>
            </a:r>
            <a:r>
              <a:rPr lang="en-US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randomizzati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tirzepatide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fino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15 mg) o placebo per </a:t>
            </a:r>
            <a:r>
              <a:rPr lang="en-US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almeno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52 </a:t>
            </a:r>
            <a:r>
              <a:rPr lang="en-US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settimane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62797DC-831B-2080-3834-123C06572E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8270" y="1364332"/>
            <a:ext cx="47625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00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abesità - Combinazione (negativa) di diabete + obesità">
            <a:extLst>
              <a:ext uri="{FF2B5EF4-FFF2-40B4-BE49-F238E27FC236}">
                <a16:creationId xmlns:a16="http://schemas.microsoft.com/office/drawing/2014/main" id="{8804AA72-41FA-8303-0816-21E167D8A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01"/>
          <a:stretch>
            <a:fillRect/>
          </a:stretch>
        </p:blipFill>
        <p:spPr bwMode="auto">
          <a:xfrm>
            <a:off x="0" y="10"/>
            <a:ext cx="9669642" cy="685799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softEdge rad="451445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6E11790-A40C-DE3A-C39A-41F2B84A51C3}"/>
              </a:ext>
            </a:extLst>
          </p:cNvPr>
          <p:cNvSpPr txBox="1"/>
          <p:nvPr/>
        </p:nvSpPr>
        <p:spPr>
          <a:xfrm>
            <a:off x="7758548" y="1557619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Sims et al. </a:t>
            </a:r>
            <a:r>
              <a:rPr lang="en-US" sz="3000" i="1" dirty="0" err="1">
                <a:latin typeface="Calibri" panose="020F0502020204030204" pitchFamily="34" charset="0"/>
                <a:cs typeface="Calibri" panose="020F0502020204030204" pitchFamily="34" charset="0"/>
              </a:rPr>
              <a:t>coniarono</a:t>
            </a:r>
            <a:r>
              <a:rPr 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 per </a:t>
            </a:r>
            <a:r>
              <a:rPr lang="en-US" sz="3000" i="1" dirty="0" err="1">
                <a:latin typeface="Calibri" panose="020F0502020204030204" pitchFamily="34" charset="0"/>
                <a:cs typeface="Calibri" panose="020F0502020204030204" pitchFamily="34" charset="0"/>
              </a:rPr>
              <a:t>primi</a:t>
            </a:r>
            <a:r>
              <a:rPr 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 il </a:t>
            </a:r>
            <a:r>
              <a:rPr lang="en-US" sz="3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termine</a:t>
            </a:r>
            <a:r>
              <a:rPr 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diabesità</a:t>
            </a:r>
            <a:r>
              <a:rPr 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000" i="1" dirty="0" err="1">
                <a:latin typeface="Calibri" panose="020F0502020204030204" pitchFamily="34" charset="0"/>
                <a:cs typeface="Calibri" panose="020F0502020204030204" pitchFamily="34" charset="0"/>
              </a:rPr>
              <a:t>all’inizio</a:t>
            </a:r>
            <a:r>
              <a:rPr 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i="1" dirty="0" err="1">
                <a:latin typeface="Calibri" panose="020F0502020204030204" pitchFamily="34" charset="0"/>
                <a:cs typeface="Calibri" panose="020F0502020204030204" pitchFamily="34" charset="0"/>
              </a:rPr>
              <a:t>degli</a:t>
            </a:r>
            <a:r>
              <a:rPr 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 anni ’70 per </a:t>
            </a:r>
            <a:r>
              <a:rPr lang="en-US" sz="3000" i="1" dirty="0" err="1">
                <a:latin typeface="Calibri" panose="020F0502020204030204" pitchFamily="34" charset="0"/>
                <a:cs typeface="Calibri" panose="020F0502020204030204" pitchFamily="34" charset="0"/>
              </a:rPr>
              <a:t>descrivere</a:t>
            </a:r>
            <a:r>
              <a:rPr 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 la forte </a:t>
            </a:r>
            <a:r>
              <a:rPr lang="en-US" sz="3000" i="1" dirty="0" err="1">
                <a:latin typeface="Calibri" panose="020F0502020204030204" pitchFamily="34" charset="0"/>
                <a:cs typeface="Calibri" panose="020F0502020204030204" pitchFamily="34" charset="0"/>
              </a:rPr>
              <a:t>associazione</a:t>
            </a:r>
            <a:r>
              <a:rPr 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i="1" dirty="0" err="1">
                <a:latin typeface="Calibri" panose="020F0502020204030204" pitchFamily="34" charset="0"/>
                <a:cs typeface="Calibri" panose="020F0502020204030204" pitchFamily="34" charset="0"/>
              </a:rPr>
              <a:t>diabete</a:t>
            </a:r>
            <a:r>
              <a:rPr 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3000" i="1" dirty="0" err="1">
                <a:latin typeface="Calibri" panose="020F0502020204030204" pitchFamily="34" charset="0"/>
                <a:cs typeface="Calibri" panose="020F0502020204030204" pitchFamily="34" charset="0"/>
              </a:rPr>
              <a:t>obesità</a:t>
            </a:r>
            <a:r>
              <a:rPr 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i="1" dirty="0" err="1">
                <a:latin typeface="Calibri" panose="020F0502020204030204" pitchFamily="34" charset="0"/>
                <a:cs typeface="Calibri" panose="020F0502020204030204" pitchFamily="34" charset="0"/>
              </a:rPr>
              <a:t>quando</a:t>
            </a:r>
            <a:r>
              <a:rPr 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i="1" dirty="0" err="1">
                <a:latin typeface="Calibri" panose="020F0502020204030204" pitchFamily="34" charset="0"/>
                <a:cs typeface="Calibri" panose="020F0502020204030204" pitchFamily="34" charset="0"/>
              </a:rPr>
              <a:t>coesistevano</a:t>
            </a:r>
            <a:r>
              <a:rPr 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 in un </a:t>
            </a:r>
            <a:r>
              <a:rPr lang="en-US" sz="3000" i="1" dirty="0" err="1">
                <a:latin typeface="Calibri" panose="020F0502020204030204" pitchFamily="34" charset="0"/>
                <a:cs typeface="Calibri" panose="020F0502020204030204" pitchFamily="34" charset="0"/>
              </a:rPr>
              <a:t>individuo</a:t>
            </a:r>
            <a:endParaRPr lang="en-US" sz="3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31F48D3-917D-9382-1726-2C976DDB1CFA}"/>
              </a:ext>
            </a:extLst>
          </p:cNvPr>
          <p:cNvSpPr txBox="1"/>
          <p:nvPr/>
        </p:nvSpPr>
        <p:spPr>
          <a:xfrm>
            <a:off x="6092951" y="6400723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it-IT" sz="1000" i="1" dirty="0">
              <a:solidFill>
                <a:srgbClr val="11111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it-IT" sz="1000" i="1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Curr</a:t>
            </a:r>
            <a:r>
              <a:rPr lang="it-IT" sz="1000" i="1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Diab Rep (2017) 17: 4</a:t>
            </a:r>
            <a:br>
              <a:rPr lang="it-IT" sz="1000" i="1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sz="1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6621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07E9C-5C32-3209-FF34-2022E2C2E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D94057A-D573-CD7C-4493-57F867198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1650" cy="161792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7F74806-56B9-FA6F-A6F4-E555BB6BE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57" y="2048510"/>
            <a:ext cx="2311400" cy="37973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D06AF0A-835A-8C43-B6D2-91E37C278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228" y="3415344"/>
            <a:ext cx="3570474" cy="2657569"/>
          </a:xfrm>
          <a:prstGeom prst="rect">
            <a:avLst/>
          </a:prstGeom>
        </p:spPr>
      </p:pic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F917C9C5-CC51-FFC2-7774-61E1E1F0F889}"/>
              </a:ext>
            </a:extLst>
          </p:cNvPr>
          <p:cNvCxnSpPr/>
          <p:nvPr/>
        </p:nvCxnSpPr>
        <p:spPr>
          <a:xfrm>
            <a:off x="5778044" y="1738944"/>
            <a:ext cx="0" cy="49564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magine 12">
            <a:extLst>
              <a:ext uri="{FF2B5EF4-FFF2-40B4-BE49-F238E27FC236}">
                <a16:creationId xmlns:a16="http://schemas.microsoft.com/office/drawing/2014/main" id="{672D175C-33C5-5D98-76C7-9443965553F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047" t="57870" r="25823" b="-554"/>
          <a:stretch/>
        </p:blipFill>
        <p:spPr>
          <a:xfrm>
            <a:off x="5850832" y="4133123"/>
            <a:ext cx="1102936" cy="948001"/>
          </a:xfrm>
          <a:prstGeom prst="rect">
            <a:avLst/>
          </a:prstGeom>
        </p:spPr>
      </p:pic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C3D606DB-EAC3-7971-C0B4-EE391E659ADC}"/>
              </a:ext>
            </a:extLst>
          </p:cNvPr>
          <p:cNvSpPr/>
          <p:nvPr/>
        </p:nvSpPr>
        <p:spPr>
          <a:xfrm>
            <a:off x="6047372" y="4937871"/>
            <a:ext cx="3020159" cy="18367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it-IT" sz="1400" b="0" i="0" u="none" strike="noStrike" dirty="0">
              <a:solidFill>
                <a:schemeClr val="tx1"/>
              </a:solidFill>
              <a:effectLst/>
              <a:latin typeface=""/>
            </a:endParaRPr>
          </a:p>
          <a:p>
            <a:pPr algn="just"/>
            <a:r>
              <a:rPr lang="it-IT" sz="14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Nei partecipanti con MASH e fibrosi moderata o grave, </a:t>
            </a:r>
            <a:r>
              <a:rPr lang="it-IT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1400" b="1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irzepatide</a:t>
            </a:r>
            <a:r>
              <a:rPr lang="it-IT" sz="14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ad una dose di 5 mg, 10 mg o 15 mg era più efficace del placebo per la risoluzione della MASH senza peggioramento della fibrosi</a:t>
            </a:r>
            <a:endParaRPr lang="it-IT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it-IT" dirty="0"/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4CAFF484-24DC-A069-AB07-48CDD9822358}"/>
              </a:ext>
            </a:extLst>
          </p:cNvPr>
          <p:cNvSpPr/>
          <p:nvPr/>
        </p:nvSpPr>
        <p:spPr>
          <a:xfrm>
            <a:off x="9325201" y="5234782"/>
            <a:ext cx="2662518" cy="15363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ACB604E-3D35-E276-0772-2FFEAFC61E3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047" t="57870" r="25823" b="-554"/>
          <a:stretch/>
        </p:blipFill>
        <p:spPr>
          <a:xfrm>
            <a:off x="9264071" y="4397633"/>
            <a:ext cx="935466" cy="804056"/>
          </a:xfrm>
          <a:prstGeom prst="rect">
            <a:avLst/>
          </a:prstGeom>
        </p:spPr>
      </p:pic>
      <p:pic>
        <p:nvPicPr>
          <p:cNvPr id="11" name="Elemento grafico 10" descr="Badge con riempimento a tinta unita">
            <a:extLst>
              <a:ext uri="{FF2B5EF4-FFF2-40B4-BE49-F238E27FC236}">
                <a16:creationId xmlns:a16="http://schemas.microsoft.com/office/drawing/2014/main" id="{18631658-F057-232E-F6B6-1D3FB593C2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62065" y="4662035"/>
            <a:ext cx="382485" cy="382486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3B38299-97A6-462B-FDC4-3A2C47AAF57C}"/>
              </a:ext>
            </a:extLst>
          </p:cNvPr>
          <p:cNvSpPr txBox="1"/>
          <p:nvPr/>
        </p:nvSpPr>
        <p:spPr>
          <a:xfrm>
            <a:off x="9389023" y="5300969"/>
            <a:ext cx="25348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 percentuale di partecipanti che hanno avuto un miglioramento della fibrosi senza peggioramento del MASH </a:t>
            </a:r>
            <a:r>
              <a:rPr lang="it-IT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era maggiore nei</a:t>
            </a:r>
            <a:r>
              <a:rPr lang="it-IT" sz="14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gruppi trattati</a:t>
            </a:r>
            <a:endParaRPr lang="it-IT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52D38CB-02E3-BB1C-F4E3-0D8583791D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3768" y="1077752"/>
            <a:ext cx="4918938" cy="313944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CC54BBF-6DE7-1DBB-62D2-304790FFC2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7644" y="0"/>
            <a:ext cx="1294356" cy="125645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FF93F18-BEF0-6DEF-A464-55CBF0D30CC3}"/>
              </a:ext>
            </a:extLst>
          </p:cNvPr>
          <p:cNvSpPr txBox="1"/>
          <p:nvPr/>
        </p:nvSpPr>
        <p:spPr>
          <a:xfrm>
            <a:off x="-50606" y="6631440"/>
            <a:ext cx="60979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0" i="1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Loomba</a:t>
            </a:r>
            <a:r>
              <a:rPr lang="it-IT" sz="10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it-IT" sz="1000" b="0" i="1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Rohit</a:t>
            </a:r>
            <a:r>
              <a:rPr lang="it-IT" sz="10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 et al. The New </a:t>
            </a:r>
            <a:r>
              <a:rPr lang="it-IT" sz="1000" b="0" i="1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England</a:t>
            </a:r>
            <a:r>
              <a:rPr lang="it-IT" sz="10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 journal of medicine vol. 391,4 (2024).</a:t>
            </a:r>
            <a:endParaRPr lang="it-IT" sz="1000" i="1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5898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92EEE-A644-F11A-69C6-48B08F36E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CF64FC4-9532-65E4-0F6C-544F691E4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937" y="74469"/>
            <a:ext cx="7239000" cy="16891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2F4F7FC-C516-7B92-51F4-FC48D7E98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57" y="1763569"/>
            <a:ext cx="1888160" cy="470073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73AE509-18FD-FECF-4ADD-A18FDB55A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425" y="2773680"/>
            <a:ext cx="3786597" cy="252439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57E3C60-8FDF-0C3D-1FBD-DA428CA51D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495" b="46696"/>
          <a:stretch/>
        </p:blipFill>
        <p:spPr>
          <a:xfrm>
            <a:off x="6425861" y="1629709"/>
            <a:ext cx="5555290" cy="2951029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F83A81F0-81F5-F779-441E-E373998D1816}"/>
              </a:ext>
            </a:extLst>
          </p:cNvPr>
          <p:cNvCxnSpPr/>
          <p:nvPr/>
        </p:nvCxnSpPr>
        <p:spPr>
          <a:xfrm>
            <a:off x="6107779" y="1662744"/>
            <a:ext cx="0" cy="49564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C5ACBAB3-BCEE-1A18-2051-02F41831FC83}"/>
              </a:ext>
            </a:extLst>
          </p:cNvPr>
          <p:cNvSpPr/>
          <p:nvPr/>
        </p:nvSpPr>
        <p:spPr>
          <a:xfrm>
            <a:off x="6374888" y="4484318"/>
            <a:ext cx="3001331" cy="196702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Sia nel Trial 1 che nel Trial 2, </a:t>
            </a:r>
            <a:r>
              <a:rPr lang="it-IT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1600" b="1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irzepatide</a:t>
            </a:r>
            <a:r>
              <a:rPr lang="it-IT" sz="16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 portato ad una </a:t>
            </a:r>
            <a:r>
              <a:rPr lang="it-IT" sz="1600" b="1" i="0" u="sng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riduzione significativamente maggiore dell’AHI </a:t>
            </a:r>
            <a:r>
              <a:rPr lang="it-IT" sz="16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rispetto al placebo alla settimana 52 .</a:t>
            </a:r>
            <a:endParaRPr lang="it-IT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206C4B5C-E0CE-02BA-97EA-65E2A211BDC8}"/>
              </a:ext>
            </a:extLst>
          </p:cNvPr>
          <p:cNvSpPr/>
          <p:nvPr/>
        </p:nvSpPr>
        <p:spPr>
          <a:xfrm>
            <a:off x="9445015" y="4923162"/>
            <a:ext cx="2604931" cy="15411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pazienti trattati hanno riportato anche una maggiore variazione di :</a:t>
            </a:r>
          </a:p>
          <a:p>
            <a:pPr algn="ctr"/>
            <a:r>
              <a:rPr lang="it-IT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-peso corporeo </a:t>
            </a:r>
          </a:p>
          <a:p>
            <a:pPr algn="ctr"/>
            <a:r>
              <a:rPr lang="it-IT" sz="14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-pressione sistolica</a:t>
            </a:r>
          </a:p>
          <a:p>
            <a:pPr algn="ctr"/>
            <a:r>
              <a:rPr lang="it-IT" sz="14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it-IT" sz="1400" b="1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it-IT" sz="14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-PCR.</a:t>
            </a:r>
            <a:endParaRPr lang="it-IT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it-IT" sz="1400" b="1" dirty="0">
              <a:solidFill>
                <a:schemeClr val="bg1"/>
              </a:solidFill>
              <a:latin typeface="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EFA4F08-B5C7-AA03-41E7-D8E095FF5672}"/>
              </a:ext>
            </a:extLst>
          </p:cNvPr>
          <p:cNvSpPr txBox="1"/>
          <p:nvPr/>
        </p:nvSpPr>
        <p:spPr>
          <a:xfrm>
            <a:off x="-13756" y="6619240"/>
            <a:ext cx="609797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b="0" i="1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Malhotra</a:t>
            </a:r>
            <a:r>
              <a:rPr lang="it-IT" sz="8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, Atul et </a:t>
            </a:r>
            <a:r>
              <a:rPr lang="it-IT" sz="800" b="0" i="1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al.The</a:t>
            </a:r>
            <a:r>
              <a:rPr lang="it-IT" sz="8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 New </a:t>
            </a:r>
            <a:r>
              <a:rPr lang="it-IT" sz="800" b="0" i="1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England</a:t>
            </a:r>
            <a:r>
              <a:rPr lang="it-IT" sz="8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 journal of medicine, 21 Jun. 2024.</a:t>
            </a:r>
            <a:endParaRPr lang="it-IT" sz="800" i="1" dirty="0">
              <a:latin typeface="Aptos" panose="020B0004020202020204" pitchFamily="34" charset="0"/>
            </a:endParaRPr>
          </a:p>
        </p:txBody>
      </p:sp>
      <p:pic>
        <p:nvPicPr>
          <p:cNvPr id="5" name="Immagine 4" descr="Immagine che contiene testo, calligrafia, Carattere&#10;&#10;Il contenuto generato dall'IA potrebbe non essere corretto.">
            <a:extLst>
              <a:ext uri="{FF2B5EF4-FFF2-40B4-BE49-F238E27FC236}">
                <a16:creationId xmlns:a16="http://schemas.microsoft.com/office/drawing/2014/main" id="{502B732A-4408-B412-4899-D6C53BF3B6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6690" y="167738"/>
            <a:ext cx="1153256" cy="86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637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4F19B12-DD2D-0D4A-6396-4D6408ED6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53" y="2837204"/>
            <a:ext cx="10540155" cy="371497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80C493C-AB68-C755-7AD1-CDA5DFE56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1711"/>
            <a:ext cx="7772400" cy="98817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0EBE0E1-C463-F535-79B4-F9DEA9F3EF00}"/>
              </a:ext>
            </a:extLst>
          </p:cNvPr>
          <p:cNvSpPr txBox="1"/>
          <p:nvPr/>
        </p:nvSpPr>
        <p:spPr>
          <a:xfrm>
            <a:off x="4676268" y="1391838"/>
            <a:ext cx="5986566" cy="91740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it-IT" b="1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Tirzepatide</a:t>
            </a:r>
            <a:r>
              <a:rPr lang="it-IT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è stato associato a un tasso simile di esiti compositi di mortalità per tutte le cause, MACE e MAKE rispetto al BMS</a:t>
            </a:r>
            <a:r>
              <a:rPr lang="it-IT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BA9CE48-4A44-33EE-6DE1-099B8B8BF48D}"/>
              </a:ext>
            </a:extLst>
          </p:cNvPr>
          <p:cNvSpPr txBox="1"/>
          <p:nvPr/>
        </p:nvSpPr>
        <p:spPr>
          <a:xfrm>
            <a:off x="1378116" y="1465941"/>
            <a:ext cx="30322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5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Studio retrospettivo di coorte:</a:t>
            </a:r>
          </a:p>
          <a:p>
            <a:pPr algn="ctr"/>
            <a:r>
              <a:rPr lang="it-IT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10.269 pazienti con caratteristiche ben bilanciate sono stati classificati nel </a:t>
            </a:r>
            <a:r>
              <a:rPr lang="it-IT" sz="15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tirzepatide</a:t>
            </a:r>
            <a:endParaRPr lang="it-IT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it-IT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 gruppi BMS.</a:t>
            </a:r>
          </a:p>
        </p:txBody>
      </p:sp>
      <p:pic>
        <p:nvPicPr>
          <p:cNvPr id="11" name="Elemento grafico 10" descr="Gruppo di persone contorno">
            <a:extLst>
              <a:ext uri="{FF2B5EF4-FFF2-40B4-BE49-F238E27FC236}">
                <a16:creationId xmlns:a16="http://schemas.microsoft.com/office/drawing/2014/main" id="{01E15B79-9DC4-6215-46A0-FC4BADFE7A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5499" y="1588640"/>
            <a:ext cx="914400" cy="9144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611EA3D-38FA-593B-0749-089A925144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0891" y="154982"/>
            <a:ext cx="1231109" cy="1173401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76EC82CC-7632-CF73-C168-836D1DE0F183}"/>
              </a:ext>
            </a:extLst>
          </p:cNvPr>
          <p:cNvSpPr/>
          <p:nvPr/>
        </p:nvSpPr>
        <p:spPr>
          <a:xfrm>
            <a:off x="0" y="1045755"/>
            <a:ext cx="9562454" cy="8562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15EAB7C-A3DD-E6E9-635E-6A1D1E8DB924}"/>
              </a:ext>
            </a:extLst>
          </p:cNvPr>
          <p:cNvSpPr txBox="1"/>
          <p:nvPr/>
        </p:nvSpPr>
        <p:spPr>
          <a:xfrm>
            <a:off x="4581378" y="2311857"/>
            <a:ext cx="610262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Questa associazione è rimasta coerente nella maggior parte dei sottogruppi, valutati per età, sesso, tipi di BMS e BMI &lt;40 kg/m2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8D7C42A-DCCB-6ADE-BB79-16E512F576A5}"/>
              </a:ext>
            </a:extLst>
          </p:cNvPr>
          <p:cNvSpPr txBox="1"/>
          <p:nvPr/>
        </p:nvSpPr>
        <p:spPr>
          <a:xfrm>
            <a:off x="6023676" y="6581001"/>
            <a:ext cx="61683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it-IT" sz="1000" i="1" dirty="0" err="1">
                <a:solidFill>
                  <a:srgbClr val="000000"/>
                </a:solidFill>
                <a:effectLst/>
                <a:latin typeface="Helvetica" pitchFamily="2" charset="0"/>
              </a:rPr>
              <a:t>Diabetes</a:t>
            </a:r>
            <a:r>
              <a:rPr lang="it-IT" sz="1000" i="1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sz="1000" i="1" dirty="0" err="1">
                <a:solidFill>
                  <a:srgbClr val="000000"/>
                </a:solidFill>
                <a:effectLst/>
                <a:latin typeface="Helvetica" pitchFamily="2" charset="0"/>
              </a:rPr>
              <a:t>Research</a:t>
            </a:r>
            <a:r>
              <a:rPr lang="it-IT" sz="1000" i="1" dirty="0">
                <a:solidFill>
                  <a:srgbClr val="000000"/>
                </a:solidFill>
                <a:effectLst/>
                <a:latin typeface="Helvetica" pitchFamily="2" charset="0"/>
              </a:rPr>
              <a:t> and Clinical Practice 226 (2025) 112294</a:t>
            </a:r>
          </a:p>
        </p:txBody>
      </p:sp>
    </p:spTree>
    <p:extLst>
      <p:ext uri="{BB962C8B-B14F-4D97-AF65-F5344CB8AC3E}">
        <p14:creationId xmlns:p14="http://schemas.microsoft.com/office/powerpoint/2010/main" val="2733239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42E8D-F662-14F5-A01E-8972BE410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421F6A8-DB5D-30B0-7AF5-655067AB5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2803"/>
            <a:ext cx="6171314" cy="538270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A83D244-7568-F08B-02DD-21398F148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270" y="2974156"/>
            <a:ext cx="5847600" cy="259615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D2BC8D0-A573-0E1A-DABE-8C74827DC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314" y="0"/>
            <a:ext cx="6096000" cy="79262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383B1CE-0CD6-4834-65EF-090179E1F013}"/>
              </a:ext>
            </a:extLst>
          </p:cNvPr>
          <p:cNvSpPr txBox="1"/>
          <p:nvPr/>
        </p:nvSpPr>
        <p:spPr>
          <a:xfrm>
            <a:off x="6096000" y="792624"/>
            <a:ext cx="5677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Diabetes</a:t>
            </a:r>
            <a:r>
              <a:rPr lang="it-IT" dirty="0"/>
              <a:t> </a:t>
            </a:r>
            <a:r>
              <a:rPr lang="it-IT" dirty="0" err="1"/>
              <a:t>Obes</a:t>
            </a:r>
            <a:r>
              <a:rPr lang="it-IT" dirty="0"/>
              <a:t> </a:t>
            </a:r>
            <a:r>
              <a:rPr lang="it-IT" dirty="0" err="1"/>
              <a:t>Metab</a:t>
            </a:r>
            <a:r>
              <a:rPr lang="it-IT" dirty="0"/>
              <a:t>. 2025;27:5386–5392.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1802066B-2D2F-13A6-E4DE-11FB9027D995}"/>
              </a:ext>
            </a:extLst>
          </p:cNvPr>
          <p:cNvSpPr/>
          <p:nvPr/>
        </p:nvSpPr>
        <p:spPr>
          <a:xfrm>
            <a:off x="2229356" y="282803"/>
            <a:ext cx="1957633" cy="5486401"/>
          </a:xfrm>
          <a:prstGeom prst="rect">
            <a:avLst/>
          </a:prstGeom>
          <a:solidFill>
            <a:srgbClr val="C00000">
              <a:alpha val="1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14630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2BD6D7B-1852-D540-0F62-9CE988D9E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5" y="260015"/>
            <a:ext cx="11352628" cy="63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459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D0AC46CE-7C5E-D2F0-2E68-3344D5AC21B2}"/>
              </a:ext>
            </a:extLst>
          </p:cNvPr>
          <p:cNvGrpSpPr/>
          <p:nvPr/>
        </p:nvGrpSpPr>
        <p:grpSpPr>
          <a:xfrm>
            <a:off x="3404380" y="-1"/>
            <a:ext cx="5542671" cy="4051495"/>
            <a:chOff x="2076938" y="575408"/>
            <a:chExt cx="7772400" cy="4516962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6DC75CE8-3CC1-EA54-1001-01915CC51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76938" y="575408"/>
              <a:ext cx="7772400" cy="3285757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26E1C88B-D903-56C5-AB24-7EE85D153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0536" y="3761350"/>
              <a:ext cx="6265204" cy="1331020"/>
            </a:xfrm>
            <a:prstGeom prst="rect">
              <a:avLst/>
            </a:prstGeom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03776897-FC09-2C2B-1465-6A0C68CFD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59" y="3910838"/>
            <a:ext cx="6970248" cy="262693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Picture 2" descr="Panoramica IMC">
            <a:extLst>
              <a:ext uri="{FF2B5EF4-FFF2-40B4-BE49-F238E27FC236}">
                <a16:creationId xmlns:a16="http://schemas.microsoft.com/office/drawing/2014/main" id="{DE715AA4-590E-19E7-1781-517D53714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7" t="21538" r="49495" b="25128"/>
          <a:stretch>
            <a:fillRect/>
          </a:stretch>
        </p:blipFill>
        <p:spPr bwMode="auto">
          <a:xfrm>
            <a:off x="9228407" y="4051494"/>
            <a:ext cx="1041008" cy="252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2004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CC89CE40-F747-963F-09CB-BA36EEF37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" y="2387932"/>
            <a:ext cx="6891997" cy="208213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A26B3F1-7370-2361-6FC7-C9A3A9878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" y="239034"/>
            <a:ext cx="6891997" cy="1963734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E331393-7E8C-DF6E-9583-FDDF6C804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" y="4665782"/>
            <a:ext cx="6891997" cy="2049469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595DBE4-DE89-F0C4-C7AF-AA1DD1A69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0585" y="183094"/>
            <a:ext cx="3551415" cy="885603"/>
          </a:xfrm>
          <a:prstGeom prst="rect">
            <a:avLst/>
          </a:prstGeom>
        </p:spPr>
      </p:pic>
      <p:pic>
        <p:nvPicPr>
          <p:cNvPr id="4098" name="Picture 2" descr="Panoramica IMC">
            <a:extLst>
              <a:ext uri="{FF2B5EF4-FFF2-40B4-BE49-F238E27FC236}">
                <a16:creationId xmlns:a16="http://schemas.microsoft.com/office/drawing/2014/main" id="{C46D3063-2CAF-8A0E-700E-92A8DD57F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1" t="21538" r="32110" b="25128"/>
          <a:stretch>
            <a:fillRect/>
          </a:stretch>
        </p:blipFill>
        <p:spPr bwMode="auto">
          <a:xfrm>
            <a:off x="7417373" y="239034"/>
            <a:ext cx="1025092" cy="224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anoramica IMC">
            <a:extLst>
              <a:ext uri="{FF2B5EF4-FFF2-40B4-BE49-F238E27FC236}">
                <a16:creationId xmlns:a16="http://schemas.microsoft.com/office/drawing/2014/main" id="{E0F55763-7A47-6486-18F2-64B700ADC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0" t="21538" r="17476" b="25128"/>
          <a:stretch>
            <a:fillRect/>
          </a:stretch>
        </p:blipFill>
        <p:spPr bwMode="auto">
          <a:xfrm>
            <a:off x="8947052" y="2484979"/>
            <a:ext cx="900334" cy="213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anoramica IMC">
            <a:extLst>
              <a:ext uri="{FF2B5EF4-FFF2-40B4-BE49-F238E27FC236}">
                <a16:creationId xmlns:a16="http://schemas.microsoft.com/office/drawing/2014/main" id="{743BDD05-7B35-480F-63C7-D11A29174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08" t="21538" b="25128"/>
          <a:stretch>
            <a:fillRect/>
          </a:stretch>
        </p:blipFill>
        <p:spPr bwMode="auto">
          <a:xfrm>
            <a:off x="10607040" y="4574387"/>
            <a:ext cx="977029" cy="223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9006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1C9C143-0B94-F7B2-F5B8-8D4DA3ED2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75" y="91711"/>
            <a:ext cx="9773529" cy="676628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392D0C8-56B3-F4CF-172B-2A1E80829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470" y="0"/>
            <a:ext cx="4820529" cy="2152357"/>
          </a:xfrm>
          <a:prstGeom prst="rect">
            <a:avLst/>
          </a:prstGeom>
        </p:spPr>
      </p:pic>
      <p:pic>
        <p:nvPicPr>
          <p:cNvPr id="1026" name="Picture 2" descr="Archivo Medialab Madrid Asociación Europea para el Estudio de la Obesidad ( EASO)">
            <a:extLst>
              <a:ext uri="{FF2B5EF4-FFF2-40B4-BE49-F238E27FC236}">
                <a16:creationId xmlns:a16="http://schemas.microsoft.com/office/drawing/2014/main" id="{374AB6D5-A74C-E16C-8C95-9E2B4D130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860" y="2342543"/>
            <a:ext cx="1659423" cy="66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4120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9E5D99F-9B29-C225-44FB-D6E7ECC94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58" y="634401"/>
            <a:ext cx="12228715" cy="558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438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342024" y="6225535"/>
            <a:ext cx="48603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dirty="0" err="1">
                <a:solidFill>
                  <a:srgbClr val="000000"/>
                </a:solidFill>
                <a:latin typeface="Calibri" panose="020F0502020204030204"/>
              </a:rPr>
              <a:t>Facebook</a:t>
            </a:r>
            <a:r>
              <a:rPr lang="it-IT" dirty="0">
                <a:solidFill>
                  <a:srgbClr val="000000"/>
                </a:solidFill>
                <a:latin typeface="Calibri" panose="020F0502020204030204"/>
              </a:rPr>
              <a:t>: </a:t>
            </a:r>
            <a:r>
              <a:rPr lang="it-IT" b="1" u="sng" dirty="0">
                <a:solidFill>
                  <a:srgbClr val="4472C4"/>
                </a:solidFill>
                <a:latin typeface="Calibri" panose="020F0502020204030204"/>
              </a:rPr>
              <a:t>www.facebook.com/Prevenendo</a:t>
            </a:r>
            <a:endParaRPr lang="it-IT" b="1" dirty="0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1875" t="3648" r="12581" b="9866"/>
          <a:stretch/>
        </p:blipFill>
        <p:spPr>
          <a:xfrm>
            <a:off x="180489" y="5673235"/>
            <a:ext cx="869379" cy="83687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90" y="4518983"/>
            <a:ext cx="836878" cy="83687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342024" y="4791342"/>
            <a:ext cx="239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Instagram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it-IT" b="1" dirty="0">
                <a:solidFill>
                  <a:srgbClr val="4472C4"/>
                </a:solidFill>
                <a:latin typeface="Calibri" panose="020F0502020204030204"/>
              </a:rPr>
              <a:t>Prevenendo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A04F49F-8ACF-4F59-84E8-B4C6C92BC329}"/>
              </a:ext>
            </a:extLst>
          </p:cNvPr>
          <p:cNvSpPr txBox="1"/>
          <p:nvPr/>
        </p:nvSpPr>
        <p:spPr>
          <a:xfrm>
            <a:off x="300521" y="2211723"/>
            <a:ext cx="35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it-IT" b="1" dirty="0">
                <a:solidFill>
                  <a:srgbClr val="4472C4"/>
                </a:solidFill>
                <a:latin typeface="Calibri" panose="020F0502020204030204"/>
              </a:rPr>
              <a:t>katherine.esposito@unicampania.it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300521" y="263133"/>
            <a:ext cx="42526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1600" b="1" dirty="0">
                <a:solidFill>
                  <a:prstClr val="black"/>
                </a:solidFill>
                <a:latin typeface="Calibri" panose="020F0502020204030204"/>
              </a:rPr>
              <a:t>“</a:t>
            </a:r>
            <a:r>
              <a:rPr lang="it-IT" sz="1600" b="1" dirty="0" err="1">
                <a:solidFill>
                  <a:prstClr val="black"/>
                </a:solidFill>
                <a:latin typeface="Calibri" panose="020F0502020204030204"/>
              </a:rPr>
              <a:t>PreVenENDO</a:t>
            </a:r>
            <a:r>
              <a:rPr lang="it-IT" sz="1600" b="1" dirty="0">
                <a:solidFill>
                  <a:prstClr val="black"/>
                </a:solidFill>
                <a:latin typeface="Calibri" panose="020F0502020204030204"/>
              </a:rPr>
              <a:t>” è una iniziativa di natura educativa e culturale incentrata sulla divulgazione di informazioni in tema di prevenzione delle patologie endocrino-metaboliche e andrologiche a tutta la popolazione per favorire il benessere e la salute.</a:t>
            </a:r>
          </a:p>
        </p:txBody>
      </p:sp>
      <p:pic>
        <p:nvPicPr>
          <p:cNvPr id="2050" name="Picture 2" descr="Potrebbe essere un disegno raffigurante testo">
            <a:extLst>
              <a:ext uri="{FF2B5EF4-FFF2-40B4-BE49-F238E27FC236}">
                <a16:creationId xmlns:a16="http://schemas.microsoft.com/office/drawing/2014/main" id="{2B6AF1D8-4100-6F9C-FDAD-14626255D1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1" t="15710" r="18012" b="16020"/>
          <a:stretch/>
        </p:blipFill>
        <p:spPr bwMode="auto">
          <a:xfrm>
            <a:off x="5278882" y="250236"/>
            <a:ext cx="6031303" cy="584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23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7F6C3F39-64BC-0610-4BEB-4A2A00C90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574" y="486110"/>
            <a:ext cx="5862522" cy="519844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E40E115-D968-462F-4D16-105C590184E9}"/>
              </a:ext>
            </a:extLst>
          </p:cNvPr>
          <p:cNvSpPr txBox="1"/>
          <p:nvPr/>
        </p:nvSpPr>
        <p:spPr>
          <a:xfrm>
            <a:off x="54320" y="64606"/>
            <a:ext cx="4249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Dall’obesità al diabete: </a:t>
            </a:r>
          </a:p>
          <a:p>
            <a:r>
              <a:rPr lang="it-IT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continuum </a:t>
            </a:r>
            <a:r>
              <a:rPr lang="it-IT" sz="2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patofisiologico</a:t>
            </a:r>
            <a:r>
              <a:rPr lang="it-IT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come target terapeutico….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C280C9E-D8F5-E270-EF75-915ED160B661}"/>
              </a:ext>
            </a:extLst>
          </p:cNvPr>
          <p:cNvSpPr txBox="1"/>
          <p:nvPr/>
        </p:nvSpPr>
        <p:spPr>
          <a:xfrm>
            <a:off x="0" y="6581001"/>
            <a:ext cx="60976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i="1" dirty="0">
                <a:solidFill>
                  <a:srgbClr val="00542C"/>
                </a:solidFill>
                <a:effectLst/>
                <a:latin typeface="Helvetica" pitchFamily="2" charset="0"/>
              </a:rPr>
              <a:t>Lancet 2022; 399: 394–405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B0E8260-B246-21D8-6A28-DEECEF0D7319}"/>
              </a:ext>
            </a:extLst>
          </p:cNvPr>
          <p:cNvSpPr txBox="1"/>
          <p:nvPr/>
        </p:nvSpPr>
        <p:spPr>
          <a:xfrm>
            <a:off x="406124" y="1458708"/>
            <a:ext cx="509185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Un intervento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peso-centrico</a:t>
            </a:r>
          </a:p>
          <a:p>
            <a:pPr algn="ctr"/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altererebbe la fisiopatologia di base del diabete di tipo 2, invertirebbe o rallenterebbe il decorso della malattia, avvantaggerebbe contemporaneamente altri fattori di rischio cardiovascolare associati e preverrebbe le complicanze microvascolari e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macrovascolari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del diabete di tipo 2 a lungo termine.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1539107-3D61-0BA3-D373-B85C9BA969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003" r="1552"/>
          <a:stretch>
            <a:fillRect/>
          </a:stretch>
        </p:blipFill>
        <p:spPr>
          <a:xfrm>
            <a:off x="500508" y="3781926"/>
            <a:ext cx="4903081" cy="210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3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150A6-E3E7-DF72-9BA9-2854FA83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nburst chart&#10;&#10;Description automatically generated">
            <a:extLst>
              <a:ext uri="{FF2B5EF4-FFF2-40B4-BE49-F238E27FC236}">
                <a16:creationId xmlns:a16="http://schemas.microsoft.com/office/drawing/2014/main" id="{22DF68D0-A66F-6AD9-D1F3-6EEFA3DC82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1517" y="215750"/>
            <a:ext cx="12736964" cy="7164542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474A34FC-9C94-4C30-E2F0-E0D67661FEA0}"/>
              </a:ext>
            </a:extLst>
          </p:cNvPr>
          <p:cNvSpPr/>
          <p:nvPr/>
        </p:nvSpPr>
        <p:spPr>
          <a:xfrm>
            <a:off x="0" y="73780"/>
            <a:ext cx="12192000" cy="794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980C59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ADA-EASD 2022 Consensus on Treatment of T2DM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34CA746-B41E-D995-7B6E-8425D05BF6C9}"/>
              </a:ext>
            </a:extLst>
          </p:cNvPr>
          <p:cNvSpPr/>
          <p:nvPr/>
        </p:nvSpPr>
        <p:spPr>
          <a:xfrm>
            <a:off x="0" y="215750"/>
            <a:ext cx="12192000" cy="794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3675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ADA-EASD 2022 Consensus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D43675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sul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3675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D43675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trattamento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3675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3675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del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D43675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diabete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3675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di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D43675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tipo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3675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2 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5FF8A2E0-997C-BB15-27A2-B3C693EDFAAF}"/>
              </a:ext>
            </a:extLst>
          </p:cNvPr>
          <p:cNvSpPr txBox="1"/>
          <p:nvPr/>
        </p:nvSpPr>
        <p:spPr>
          <a:xfrm>
            <a:off x="0" y="6504491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Davies MJ, </a:t>
            </a:r>
            <a:r>
              <a:rPr kumimoji="0" lang="en-US" sz="700" b="0" i="0" u="none" strike="noStrike" kern="1200" cap="none" spc="-51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Aroda</a:t>
            </a:r>
            <a:r>
              <a:rPr kumimoji="0" lang="en-US" sz="700" b="0" i="0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VR, Collins BS, Gabbay RA, Green J, </a:t>
            </a:r>
            <a:r>
              <a:rPr kumimoji="0" lang="en-US" sz="700" b="0" i="0" u="none" strike="noStrike" kern="1200" cap="none" spc="-51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Maruthur</a:t>
            </a:r>
            <a:r>
              <a:rPr kumimoji="0" lang="en-US" sz="700" b="0" i="0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NM, Rosas SE, Del Prato S, Mathieu C, Mingrone G, Rossing P, Tankova T, Tsapas A, Buse JB</a:t>
            </a:r>
            <a:br>
              <a:rPr kumimoji="0" lang="en-US" sz="700" b="0" i="0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kumimoji="0" lang="en-US" sz="700" b="0" i="1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Diabetes Care </a:t>
            </a:r>
            <a:r>
              <a:rPr kumimoji="0" lang="en-US" sz="700" b="0" i="0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2022; </a:t>
            </a: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45:2753-2786</a:t>
            </a:r>
            <a:r>
              <a:rPr kumimoji="0" lang="en-US" sz="700" b="0" i="0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- </a:t>
            </a:r>
            <a:r>
              <a:rPr kumimoji="0" lang="en-US" sz="700" b="0" i="1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Diabetologia </a:t>
            </a:r>
            <a:r>
              <a:rPr kumimoji="0" lang="en-US" sz="700" b="0" i="0" u="none" strike="noStrike" kern="1200" cap="none" spc="-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2022; </a:t>
            </a:r>
            <a:r>
              <a:rPr kumimoji="0" lang="it-IT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65:1925-1966</a:t>
            </a:r>
            <a:endParaRPr kumimoji="0" lang="en-US" sz="700" b="0" i="1" u="none" strike="noStrike" kern="1200" cap="none" spc="-5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484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61C87A-F2B5-F003-F8A6-A5D3C41895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900"/>
              <a:t>1. Heise T, et al. </a:t>
            </a:r>
            <a:r>
              <a:rPr lang="en-US" b="0" i="1">
                <a:solidFill>
                  <a:srgbClr val="212121"/>
                </a:solidFill>
                <a:effectLst/>
              </a:rPr>
              <a:t>Diabetes Care</a:t>
            </a:r>
            <a:r>
              <a:rPr lang="en-US" b="0" i="0">
                <a:solidFill>
                  <a:srgbClr val="212121"/>
                </a:solidFill>
                <a:effectLst/>
              </a:rPr>
              <a:t>. 2023;46(5):998-1004.</a:t>
            </a:r>
            <a:r>
              <a:rPr lang="en-US" sz="900"/>
              <a:t> 2. Gastaldelli A, et al.</a:t>
            </a:r>
            <a:r>
              <a:rPr lang="en-US" sz="900" i="1"/>
              <a:t> Lancet Diabetes Endocrinol</a:t>
            </a:r>
            <a:r>
              <a:rPr lang="en-US" sz="900"/>
              <a:t>. 2022;10(6):393-406. 3. Hamza M, et al. </a:t>
            </a:r>
            <a:r>
              <a:rPr lang="en-US" b="0" i="1">
                <a:solidFill>
                  <a:srgbClr val="212121"/>
                </a:solidFill>
                <a:effectLst/>
              </a:rPr>
              <a:t>Expert Opin Pharmacother</a:t>
            </a:r>
            <a:r>
              <a:rPr lang="en-US" b="0" i="0">
                <a:solidFill>
                  <a:srgbClr val="212121"/>
                </a:solidFill>
                <a:effectLst/>
              </a:rPr>
              <a:t>. 2025;26(1):31-49. 4. </a:t>
            </a:r>
            <a:r>
              <a:rPr lang="en-US" sz="900"/>
              <a:t>Heise T, et al. </a:t>
            </a:r>
            <a:r>
              <a:rPr lang="en-US" sz="900" i="1"/>
              <a:t>Lancet Diabetes Endocrinol</a:t>
            </a:r>
            <a:r>
              <a:rPr lang="en-US" sz="900"/>
              <a:t>. 2022;10(6):418-429.</a:t>
            </a:r>
            <a:endParaRPr lang="en-GB" sz="900" kern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CD079F7-B6BB-D1BF-2AE6-3D74C1E9A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b="1" dirty="0">
                <a:solidFill>
                  <a:srgbClr val="E2241B"/>
                </a:solidFill>
              </a:rPr>
              <a:t>TIRZEPATIDE</a:t>
            </a:r>
            <a:endParaRPr lang="en-US" sz="54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385B89-ECAA-DD39-3C14-4455E3702536}"/>
              </a:ext>
            </a:extLst>
          </p:cNvPr>
          <p:cNvGrpSpPr/>
          <p:nvPr/>
        </p:nvGrpSpPr>
        <p:grpSpPr>
          <a:xfrm>
            <a:off x="4160988" y="1309017"/>
            <a:ext cx="7850110" cy="4682548"/>
            <a:chOff x="2274965" y="1376797"/>
            <a:chExt cx="7850110" cy="468254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DBF948-4F73-98CD-2CAF-A97C45400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11686"/>
            <a:stretch>
              <a:fillRect/>
            </a:stretch>
          </p:blipFill>
          <p:spPr>
            <a:xfrm>
              <a:off x="3021586" y="1431788"/>
              <a:ext cx="4011310" cy="4627557"/>
            </a:xfrm>
            <a:custGeom>
              <a:avLst/>
              <a:gdLst>
                <a:gd name="connsiteX0" fmla="*/ 0 w 4011310"/>
                <a:gd name="connsiteY0" fmla="*/ 0 h 4627557"/>
                <a:gd name="connsiteX1" fmla="*/ 4011310 w 4011310"/>
                <a:gd name="connsiteY1" fmla="*/ 0 h 4627557"/>
                <a:gd name="connsiteX2" fmla="*/ 4011310 w 4011310"/>
                <a:gd name="connsiteY2" fmla="*/ 4627557 h 4627557"/>
                <a:gd name="connsiteX3" fmla="*/ 0 w 4011310"/>
                <a:gd name="connsiteY3" fmla="*/ 4627557 h 462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1310" h="4627557">
                  <a:moveTo>
                    <a:pt x="0" y="0"/>
                  </a:moveTo>
                  <a:lnTo>
                    <a:pt x="4011310" y="0"/>
                  </a:lnTo>
                  <a:lnTo>
                    <a:pt x="4011310" y="4627557"/>
                  </a:lnTo>
                  <a:lnTo>
                    <a:pt x="0" y="4627557"/>
                  </a:lnTo>
                  <a:close/>
                </a:path>
              </a:pathLst>
            </a:cu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893CB0-4CDA-6C9C-247B-CED186567757}"/>
                </a:ext>
              </a:extLst>
            </p:cNvPr>
            <p:cNvSpPr txBox="1"/>
            <p:nvPr/>
          </p:nvSpPr>
          <p:spPr>
            <a:xfrm>
              <a:off x="7245228" y="4538216"/>
              <a:ext cx="2403598" cy="615553"/>
            </a:xfrm>
            <a:prstGeom prst="rect">
              <a:avLst/>
            </a:prstGeom>
            <a:noFill/>
            <a:ln w="25400">
              <a:noFill/>
            </a:ln>
            <a:effectLst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sng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Systemic Action</a:t>
              </a:r>
              <a:r>
                <a:rPr kumimoji="0" lang="en-US" sz="1700" b="1" i="0" strike="noStrike" kern="1200" cap="none" spc="0" normalizeH="0" baseline="3000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  <a:endParaRPr kumimoji="0" lang="en-US" sz="1700" b="1" i="0" strike="noStrike" kern="1200" cap="none" spc="0" normalizeH="0" baseline="3000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170815" marR="0" lvl="0" indent="-170815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↑ Insulin sensitivity</a:t>
              </a:r>
              <a:endParaRPr kumimoji="0" lang="en-US" sz="1700" b="1" i="0" u="none" strike="noStrike" kern="1200" cap="none" spc="0" normalizeH="0" baseline="3000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8A9689A-4F3D-20E4-A7A8-81F43036D1D5}"/>
                </a:ext>
              </a:extLst>
            </p:cNvPr>
            <p:cNvSpPr txBox="1"/>
            <p:nvPr/>
          </p:nvSpPr>
          <p:spPr>
            <a:xfrm>
              <a:off x="2274965" y="1661490"/>
              <a:ext cx="2423196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Central Nervous System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D6F431-92ED-0207-3988-E4640B3603FC}"/>
                </a:ext>
              </a:extLst>
            </p:cNvPr>
            <p:cNvSpPr txBox="1"/>
            <p:nvPr/>
          </p:nvSpPr>
          <p:spPr>
            <a:xfrm>
              <a:off x="3965997" y="3756827"/>
              <a:ext cx="619659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Liver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75D5CD-B47F-C0AC-4FD2-C8BEADC47DE9}"/>
                </a:ext>
              </a:extLst>
            </p:cNvPr>
            <p:cNvSpPr txBox="1"/>
            <p:nvPr/>
          </p:nvSpPr>
          <p:spPr>
            <a:xfrm>
              <a:off x="5491919" y="4581951"/>
              <a:ext cx="1531154" cy="5232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Systemic Action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74D8A29-20EE-BE85-21D3-352AFEEDB018}"/>
                </a:ext>
              </a:extLst>
            </p:cNvPr>
            <p:cNvSpPr txBox="1"/>
            <p:nvPr/>
          </p:nvSpPr>
          <p:spPr>
            <a:xfrm>
              <a:off x="3533915" y="4513132"/>
              <a:ext cx="1009578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Pancreas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76FC67-38CC-0A15-62FA-62FC1F9A8968}"/>
                </a:ext>
              </a:extLst>
            </p:cNvPr>
            <p:cNvSpPr txBox="1"/>
            <p:nvPr/>
          </p:nvSpPr>
          <p:spPr>
            <a:xfrm>
              <a:off x="7227596" y="1376797"/>
              <a:ext cx="2897479" cy="877163"/>
            </a:xfrm>
            <a:prstGeom prst="rect">
              <a:avLst/>
            </a:prstGeom>
            <a:noFill/>
            <a:ln w="25400">
              <a:noFill/>
            </a:ln>
            <a:effectLst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sng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Central Nervous System</a:t>
              </a:r>
              <a:r>
                <a:rPr kumimoji="0" lang="en-US" sz="1700" b="1" i="0" strike="noStrike" kern="1200" cap="none" spc="0" normalizeH="0" baseline="3000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r>
                <a:rPr kumimoji="0" lang="en-US" sz="1700" b="1" i="0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 </a:t>
              </a:r>
            </a:p>
            <a:p>
              <a:pPr marL="170815" marR="0" lvl="0" indent="-170815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↓ Appetite</a:t>
              </a:r>
              <a:endParaRPr kumimoji="0" lang="en-US" sz="1700" b="1" i="0" u="none" strike="noStrike" kern="1200" cap="none" spc="0" normalizeH="0" baseline="3000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170815" marR="0" lvl="0" indent="-170815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↓ Food intake   </a:t>
              </a:r>
              <a:endPara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081A8FD-F5BD-003B-0BDE-C82B85612014}"/>
                </a:ext>
              </a:extLst>
            </p:cNvPr>
            <p:cNvSpPr/>
            <p:nvPr/>
          </p:nvSpPr>
          <p:spPr>
            <a:xfrm>
              <a:off x="4940911" y="1715615"/>
              <a:ext cx="182880" cy="182880"/>
            </a:xfrm>
            <a:prstGeom prst="ellipse">
              <a:avLst/>
            </a:prstGeom>
            <a:solidFill>
              <a:srgbClr val="D52B1E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52B1E"/>
                </a:solidFill>
                <a:effectLst/>
                <a:highlight>
                  <a:srgbClr val="D52B1E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BA38240-9044-DF7B-FA74-D774A3B1A89A}"/>
                </a:ext>
              </a:extLst>
            </p:cNvPr>
            <p:cNvSpPr/>
            <p:nvPr/>
          </p:nvSpPr>
          <p:spPr>
            <a:xfrm>
              <a:off x="4763079" y="4561015"/>
              <a:ext cx="182880" cy="182880"/>
            </a:xfrm>
            <a:prstGeom prst="ellipse">
              <a:avLst/>
            </a:prstGeom>
            <a:solidFill>
              <a:srgbClr val="D52B1E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6AD04A7-065A-A010-48F6-9FBAD1063510}"/>
                </a:ext>
              </a:extLst>
            </p:cNvPr>
            <p:cNvSpPr txBox="1"/>
            <p:nvPr/>
          </p:nvSpPr>
          <p:spPr>
            <a:xfrm>
              <a:off x="7227596" y="3094286"/>
              <a:ext cx="2421230" cy="615553"/>
            </a:xfrm>
            <a:prstGeom prst="rect">
              <a:avLst/>
            </a:prstGeom>
            <a:noFill/>
            <a:ln w="25400">
              <a:noFill/>
            </a:ln>
            <a:effectLst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sng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Liver</a:t>
              </a:r>
              <a:r>
                <a:rPr kumimoji="0" lang="en-US" sz="1700" b="1" i="0" strike="noStrike" kern="1200" cap="none" spc="0" normalizeH="0" baseline="3000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  <a:p>
              <a:pPr marL="170815" marR="0" lvl="0" indent="-170815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↓ Liver fat content</a:t>
              </a:r>
              <a:endPara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F9FDD74-4090-90B4-9EF9-9A17A4BA387F}"/>
                </a:ext>
              </a:extLst>
            </p:cNvPr>
            <p:cNvSpPr/>
            <p:nvPr/>
          </p:nvSpPr>
          <p:spPr>
            <a:xfrm>
              <a:off x="4652805" y="4015794"/>
              <a:ext cx="182880" cy="182880"/>
            </a:xfrm>
            <a:prstGeom prst="ellipse">
              <a:avLst/>
            </a:prstGeom>
            <a:solidFill>
              <a:srgbClr val="D52B1E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E0D68F-215D-92E7-BB9E-2F0893CF7CB6}"/>
                </a:ext>
              </a:extLst>
            </p:cNvPr>
            <p:cNvSpPr txBox="1"/>
            <p:nvPr/>
          </p:nvSpPr>
          <p:spPr>
            <a:xfrm>
              <a:off x="7227596" y="3709111"/>
              <a:ext cx="242123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sng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Stomach</a:t>
              </a:r>
              <a:r>
                <a:rPr kumimoji="0" lang="en-US" sz="1700" b="1" i="0" strike="noStrike" kern="1200" cap="none" spc="0" normalizeH="0" baseline="3000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r>
                <a:rPr kumimoji="0" lang="en-US" sz="1800" b="1" i="0" u="sng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  <a:p>
              <a:pPr marL="171446" marR="0" lvl="0" indent="-171446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↓ </a:t>
              </a:r>
              <a:r>
                <a: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Gastric emptying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7520BC3-C70E-470C-502A-98CD59E2F642}"/>
                </a:ext>
              </a:extLst>
            </p:cNvPr>
            <p:cNvSpPr txBox="1"/>
            <p:nvPr/>
          </p:nvSpPr>
          <p:spPr>
            <a:xfrm>
              <a:off x="5631343" y="3890897"/>
              <a:ext cx="1228653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Stomach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92098C1-4BB3-662B-B01C-10BE3B7D2421}"/>
                </a:ext>
              </a:extLst>
            </p:cNvPr>
            <p:cNvSpPr/>
            <p:nvPr/>
          </p:nvSpPr>
          <p:spPr>
            <a:xfrm>
              <a:off x="5303918" y="4079890"/>
              <a:ext cx="182880" cy="182880"/>
            </a:xfrm>
            <a:prstGeom prst="ellipse">
              <a:avLst/>
            </a:prstGeom>
            <a:solidFill>
              <a:srgbClr val="D52B1E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" name="Graphic 30">
            <a:extLst>
              <a:ext uri="{FF2B5EF4-FFF2-40B4-BE49-F238E27FC236}">
                <a16:creationId xmlns:a16="http://schemas.microsoft.com/office/drawing/2014/main" id="{39D0DC21-5EDB-8B44-75CE-EB3124C756CE}"/>
              </a:ext>
            </a:extLst>
          </p:cNvPr>
          <p:cNvGrpSpPr/>
          <p:nvPr/>
        </p:nvGrpSpPr>
        <p:grpSpPr>
          <a:xfrm>
            <a:off x="11699102" y="113535"/>
            <a:ext cx="379665" cy="379665"/>
            <a:chOff x="4017341" y="422656"/>
            <a:chExt cx="652156" cy="652156"/>
          </a:xfrm>
        </p:grpSpPr>
        <p:sp>
          <p:nvSpPr>
            <p:cNvPr id="4" name="Freeform 32">
              <a:hlinkClick r:id="rId5" action="ppaction://hlinksldjump"/>
              <a:extLst>
                <a:ext uri="{FF2B5EF4-FFF2-40B4-BE49-F238E27FC236}">
                  <a16:creationId xmlns:a16="http://schemas.microsoft.com/office/drawing/2014/main" id="{20B9B83B-95B6-EAFE-4051-47B3BF3A3DAA}"/>
                </a:ext>
              </a:extLst>
            </p:cNvPr>
            <p:cNvSpPr/>
            <p:nvPr/>
          </p:nvSpPr>
          <p:spPr>
            <a:xfrm>
              <a:off x="4017341" y="422656"/>
              <a:ext cx="652156" cy="652156"/>
            </a:xfrm>
            <a:custGeom>
              <a:avLst/>
              <a:gdLst>
                <a:gd name="connsiteX0" fmla="*/ 652157 w 652156"/>
                <a:gd name="connsiteY0" fmla="*/ 326078 h 652156"/>
                <a:gd name="connsiteX1" fmla="*/ 326078 w 652156"/>
                <a:gd name="connsiteY1" fmla="*/ 652157 h 652156"/>
                <a:gd name="connsiteX2" fmla="*/ 0 w 652156"/>
                <a:gd name="connsiteY2" fmla="*/ 326078 h 652156"/>
                <a:gd name="connsiteX3" fmla="*/ 326078 w 652156"/>
                <a:gd name="connsiteY3" fmla="*/ 0 h 652156"/>
                <a:gd name="connsiteX4" fmla="*/ 652157 w 652156"/>
                <a:gd name="connsiteY4" fmla="*/ 326078 h 652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156" h="652156">
                  <a:moveTo>
                    <a:pt x="652157" y="326078"/>
                  </a:moveTo>
                  <a:cubicBezTo>
                    <a:pt x="652157" y="506166"/>
                    <a:pt x="506166" y="652157"/>
                    <a:pt x="326078" y="652157"/>
                  </a:cubicBezTo>
                  <a:cubicBezTo>
                    <a:pt x="145990" y="652157"/>
                    <a:pt x="0" y="506166"/>
                    <a:pt x="0" y="326078"/>
                  </a:cubicBezTo>
                  <a:cubicBezTo>
                    <a:pt x="0" y="145990"/>
                    <a:pt x="145990" y="0"/>
                    <a:pt x="326078" y="0"/>
                  </a:cubicBezTo>
                  <a:cubicBezTo>
                    <a:pt x="506166" y="0"/>
                    <a:pt x="652157" y="145990"/>
                    <a:pt x="652157" y="326078"/>
                  </a:cubicBezTo>
                  <a:close/>
                </a:path>
              </a:pathLst>
            </a:custGeom>
            <a:solidFill>
              <a:srgbClr val="E1251B"/>
            </a:solidFill>
            <a:ln w="1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33">
              <a:hlinkClick r:id="rId5" action="ppaction://hlinksldjump"/>
              <a:extLst>
                <a:ext uri="{FF2B5EF4-FFF2-40B4-BE49-F238E27FC236}">
                  <a16:creationId xmlns:a16="http://schemas.microsoft.com/office/drawing/2014/main" id="{F8C5CE0B-32CF-B77F-11C2-2E355E316A3B}"/>
                </a:ext>
              </a:extLst>
            </p:cNvPr>
            <p:cNvSpPr/>
            <p:nvPr/>
          </p:nvSpPr>
          <p:spPr>
            <a:xfrm>
              <a:off x="4133633" y="562009"/>
              <a:ext cx="419628" cy="373463"/>
            </a:xfrm>
            <a:custGeom>
              <a:avLst/>
              <a:gdLst>
                <a:gd name="connsiteX0" fmla="*/ 407103 w 419628"/>
                <a:gd name="connsiteY0" fmla="*/ 134686 h 373463"/>
                <a:gd name="connsiteX1" fmla="*/ 240827 w 419628"/>
                <a:gd name="connsiteY1" fmla="*/ 10318 h 373463"/>
                <a:gd name="connsiteX2" fmla="*/ 178773 w 419628"/>
                <a:gd name="connsiteY2" fmla="*/ 10318 h 373463"/>
                <a:gd name="connsiteX3" fmla="*/ 12497 w 419628"/>
                <a:gd name="connsiteY3" fmla="*/ 134686 h 373463"/>
                <a:gd name="connsiteX4" fmla="*/ 33870 w 419628"/>
                <a:gd name="connsiteY4" fmla="*/ 194687 h 373463"/>
                <a:gd name="connsiteX5" fmla="*/ 46501 w 419628"/>
                <a:gd name="connsiteY5" fmla="*/ 194687 h 373463"/>
                <a:gd name="connsiteX6" fmla="*/ 46501 w 419628"/>
                <a:gd name="connsiteY6" fmla="*/ 339619 h 373463"/>
                <a:gd name="connsiteX7" fmla="*/ 80346 w 419628"/>
                <a:gd name="connsiteY7" fmla="*/ 373464 h 373463"/>
                <a:gd name="connsiteX8" fmla="*/ 151113 w 419628"/>
                <a:gd name="connsiteY8" fmla="*/ 373464 h 373463"/>
                <a:gd name="connsiteX9" fmla="*/ 151113 w 419628"/>
                <a:gd name="connsiteY9" fmla="*/ 282089 h 373463"/>
                <a:gd name="connsiteX10" fmla="*/ 209814 w 419628"/>
                <a:gd name="connsiteY10" fmla="*/ 223388 h 373463"/>
                <a:gd name="connsiteX11" fmla="*/ 209814 w 419628"/>
                <a:gd name="connsiteY11" fmla="*/ 223388 h 373463"/>
                <a:gd name="connsiteX12" fmla="*/ 268515 w 419628"/>
                <a:gd name="connsiteY12" fmla="*/ 282089 h 373463"/>
                <a:gd name="connsiteX13" fmla="*/ 268515 w 419628"/>
                <a:gd name="connsiteY13" fmla="*/ 373464 h 373463"/>
                <a:gd name="connsiteX14" fmla="*/ 339283 w 419628"/>
                <a:gd name="connsiteY14" fmla="*/ 373464 h 373463"/>
                <a:gd name="connsiteX15" fmla="*/ 373128 w 419628"/>
                <a:gd name="connsiteY15" fmla="*/ 339619 h 373463"/>
                <a:gd name="connsiteX16" fmla="*/ 373128 w 419628"/>
                <a:gd name="connsiteY16" fmla="*/ 194687 h 373463"/>
                <a:gd name="connsiteX17" fmla="*/ 385759 w 419628"/>
                <a:gd name="connsiteY17" fmla="*/ 194687 h 373463"/>
                <a:gd name="connsiteX18" fmla="*/ 407132 w 419628"/>
                <a:gd name="connsiteY18" fmla="*/ 134686 h 37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9628" h="373463">
                  <a:moveTo>
                    <a:pt x="407103" y="134686"/>
                  </a:moveTo>
                  <a:lnTo>
                    <a:pt x="240827" y="10318"/>
                  </a:lnTo>
                  <a:cubicBezTo>
                    <a:pt x="222430" y="-3439"/>
                    <a:pt x="197170" y="-3439"/>
                    <a:pt x="178773" y="10318"/>
                  </a:cubicBezTo>
                  <a:lnTo>
                    <a:pt x="12497" y="134686"/>
                  </a:lnTo>
                  <a:cubicBezTo>
                    <a:pt x="-12128" y="154787"/>
                    <a:pt x="2077" y="194687"/>
                    <a:pt x="33870" y="194687"/>
                  </a:cubicBezTo>
                  <a:lnTo>
                    <a:pt x="46501" y="194687"/>
                  </a:lnTo>
                  <a:lnTo>
                    <a:pt x="46501" y="339619"/>
                  </a:lnTo>
                  <a:cubicBezTo>
                    <a:pt x="46501" y="358305"/>
                    <a:pt x="61646" y="373464"/>
                    <a:pt x="80346" y="373464"/>
                  </a:cubicBezTo>
                  <a:lnTo>
                    <a:pt x="151113" y="373464"/>
                  </a:lnTo>
                  <a:lnTo>
                    <a:pt x="151113" y="282089"/>
                  </a:lnTo>
                  <a:cubicBezTo>
                    <a:pt x="151113" y="249675"/>
                    <a:pt x="177400" y="223388"/>
                    <a:pt x="209814" y="223388"/>
                  </a:cubicBezTo>
                  <a:lnTo>
                    <a:pt x="209814" y="223388"/>
                  </a:lnTo>
                  <a:cubicBezTo>
                    <a:pt x="242229" y="223388"/>
                    <a:pt x="268515" y="249675"/>
                    <a:pt x="268515" y="282089"/>
                  </a:cubicBezTo>
                  <a:lnTo>
                    <a:pt x="268515" y="373464"/>
                  </a:lnTo>
                  <a:lnTo>
                    <a:pt x="339283" y="373464"/>
                  </a:lnTo>
                  <a:cubicBezTo>
                    <a:pt x="357969" y="373464"/>
                    <a:pt x="373128" y="358319"/>
                    <a:pt x="373128" y="339619"/>
                  </a:cubicBezTo>
                  <a:lnTo>
                    <a:pt x="373128" y="194687"/>
                  </a:lnTo>
                  <a:lnTo>
                    <a:pt x="385759" y="194687"/>
                  </a:lnTo>
                  <a:cubicBezTo>
                    <a:pt x="417551" y="194687"/>
                    <a:pt x="431757" y="154787"/>
                    <a:pt x="407132" y="134686"/>
                  </a:cubicBezTo>
                  <a:close/>
                </a:path>
              </a:pathLst>
            </a:custGeom>
            <a:solidFill>
              <a:schemeClr val="bg1"/>
            </a:solidFill>
            <a:ln w="1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2" name="SLIDESOURCE_CONFIGUREDSTAMP_38"/>
          <p:cNvSpPr txBox="1"/>
          <p:nvPr/>
        </p:nvSpPr>
        <p:spPr>
          <a:xfrm>
            <a:off x="-952500" y="6858000"/>
            <a:ext cx="1" cy="1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l"/>
            <a:r>
              <a:rPr lang="en-US" sz="2600" dirty="0">
                <a:solidFill>
                  <a:srgbClr val="000000"/>
                </a:solidFill>
                <a:latin typeface="Arial"/>
              </a:rPr>
              <a:t>Q6D</a:t>
            </a:r>
          </a:p>
        </p:txBody>
      </p:sp>
      <p:pic>
        <p:nvPicPr>
          <p:cNvPr id="104" name="Immagine 103">
            <a:extLst>
              <a:ext uri="{FF2B5EF4-FFF2-40B4-BE49-F238E27FC236}">
                <a16:creationId xmlns:a16="http://schemas.microsoft.com/office/drawing/2014/main" id="{A2AD4A73-C18E-4E1C-8682-940CD0CC5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064" y="2115043"/>
            <a:ext cx="4673545" cy="3432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262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408" y="-173363"/>
            <a:ext cx="10972800" cy="1425491"/>
          </a:xfrm>
        </p:spPr>
        <p:txBody>
          <a:bodyPr anchor="ctr"/>
          <a:lstStyle/>
          <a:p>
            <a:r>
              <a:rPr lang="en-US" sz="3600" b="1" dirty="0">
                <a:latin typeface="Calibri "/>
              </a:rPr>
              <a:t>SURPASS Program: </a:t>
            </a:r>
            <a:r>
              <a:rPr lang="en-US" b="1" dirty="0" err="1">
                <a:latin typeface="Calibri "/>
              </a:rPr>
              <a:t>Studi</a:t>
            </a:r>
            <a:r>
              <a:rPr lang="en-US" b="1" dirty="0">
                <a:latin typeface="Calibri "/>
              </a:rPr>
              <a:t> </a:t>
            </a:r>
            <a:r>
              <a:rPr lang="en-US" b="1" dirty="0" err="1">
                <a:latin typeface="Calibri "/>
              </a:rPr>
              <a:t>clinici</a:t>
            </a:r>
            <a:r>
              <a:rPr lang="en-US" b="1" dirty="0">
                <a:latin typeface="Calibri "/>
              </a:rPr>
              <a:t> </a:t>
            </a:r>
            <a:r>
              <a:rPr lang="en-US" b="1" dirty="0" err="1">
                <a:latin typeface="Calibri "/>
              </a:rPr>
              <a:t>nel</a:t>
            </a:r>
            <a:r>
              <a:rPr lang="en-US" b="1" dirty="0">
                <a:latin typeface="Calibri "/>
              </a:rPr>
              <a:t> </a:t>
            </a:r>
            <a:r>
              <a:rPr lang="en-US" b="1" dirty="0" err="1">
                <a:latin typeface="Calibri "/>
              </a:rPr>
              <a:t>diabete</a:t>
            </a:r>
            <a:r>
              <a:rPr lang="en-US" b="1" dirty="0">
                <a:latin typeface="Calibri "/>
              </a:rPr>
              <a:t> </a:t>
            </a:r>
            <a:r>
              <a:rPr lang="en-US" b="1" dirty="0" err="1">
                <a:latin typeface="Calibri "/>
              </a:rPr>
              <a:t>tipo</a:t>
            </a:r>
            <a:r>
              <a:rPr lang="en-US" b="1" dirty="0">
                <a:latin typeface="Calibri "/>
              </a:rPr>
              <a:t> 2</a:t>
            </a:r>
            <a:endParaRPr lang="en-US" sz="3600" b="1" dirty="0">
              <a:latin typeface="Calibri "/>
            </a:endParaRPr>
          </a:p>
        </p:txBody>
      </p:sp>
      <p:sp>
        <p:nvSpPr>
          <p:cNvPr id="33" name="Pentagon 6">
            <a:extLst>
              <a:ext uri="{FF2B5EF4-FFF2-40B4-BE49-F238E27FC236}">
                <a16:creationId xmlns:a16="http://schemas.microsoft.com/office/drawing/2014/main" id="{7A6FFA7D-CDC3-4982-84D4-469449B48A77}"/>
              </a:ext>
            </a:extLst>
          </p:cNvPr>
          <p:cNvSpPr/>
          <p:nvPr/>
        </p:nvSpPr>
        <p:spPr bwMode="auto">
          <a:xfrm>
            <a:off x="365408" y="2848177"/>
            <a:ext cx="1953049" cy="2346480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-Regular"/>
              <a:ea typeface="+mn-ea"/>
              <a:cs typeface="+mn-cs"/>
            </a:endParaRPr>
          </a:p>
        </p:txBody>
      </p:sp>
      <p:sp>
        <p:nvSpPr>
          <p:cNvPr id="34" name="Pentagon 6">
            <a:extLst>
              <a:ext uri="{FF2B5EF4-FFF2-40B4-BE49-F238E27FC236}">
                <a16:creationId xmlns:a16="http://schemas.microsoft.com/office/drawing/2014/main" id="{A6D0EF60-FE26-4AE2-BAAD-3F7B26E59B87}"/>
              </a:ext>
            </a:extLst>
          </p:cNvPr>
          <p:cNvSpPr/>
          <p:nvPr/>
        </p:nvSpPr>
        <p:spPr bwMode="auto">
          <a:xfrm>
            <a:off x="2412212" y="2857464"/>
            <a:ext cx="1900769" cy="2337193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10000"/>
              </a:lnSpc>
            </a:pPr>
            <a:endParaRPr lang="en-GB" b="1" kern="0" dirty="0">
              <a:solidFill>
                <a:srgbClr val="FFFFFF"/>
              </a:solidFill>
              <a:latin typeface="DIN-Regular"/>
            </a:endParaRPr>
          </a:p>
        </p:txBody>
      </p:sp>
      <p:sp>
        <p:nvSpPr>
          <p:cNvPr id="35" name="Pentagon 6">
            <a:extLst>
              <a:ext uri="{FF2B5EF4-FFF2-40B4-BE49-F238E27FC236}">
                <a16:creationId xmlns:a16="http://schemas.microsoft.com/office/drawing/2014/main" id="{AC82A34C-2AC1-4236-991F-C5D8DBBCC0BA}"/>
              </a:ext>
            </a:extLst>
          </p:cNvPr>
          <p:cNvSpPr/>
          <p:nvPr/>
        </p:nvSpPr>
        <p:spPr bwMode="auto">
          <a:xfrm>
            <a:off x="4461156" y="2848177"/>
            <a:ext cx="2322688" cy="2337193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-Regular"/>
              <a:ea typeface="+mn-ea"/>
              <a:cs typeface="+mn-cs"/>
            </a:endParaRPr>
          </a:p>
        </p:txBody>
      </p:sp>
      <p:sp>
        <p:nvSpPr>
          <p:cNvPr id="36" name="Pentagon 6">
            <a:extLst>
              <a:ext uri="{FF2B5EF4-FFF2-40B4-BE49-F238E27FC236}">
                <a16:creationId xmlns:a16="http://schemas.microsoft.com/office/drawing/2014/main" id="{0EEC2FF0-AFB2-4DE2-9BB4-C5A7C9D71FDF}"/>
              </a:ext>
            </a:extLst>
          </p:cNvPr>
          <p:cNvSpPr/>
          <p:nvPr/>
        </p:nvSpPr>
        <p:spPr bwMode="auto">
          <a:xfrm>
            <a:off x="6912668" y="2848177"/>
            <a:ext cx="2371084" cy="2337193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-Regular"/>
              <a:ea typeface="+mn-ea"/>
              <a:cs typeface="+mn-cs"/>
            </a:endParaRPr>
          </a:p>
        </p:txBody>
      </p:sp>
      <p:sp>
        <p:nvSpPr>
          <p:cNvPr id="37" name="Pentagon 6">
            <a:extLst>
              <a:ext uri="{FF2B5EF4-FFF2-40B4-BE49-F238E27FC236}">
                <a16:creationId xmlns:a16="http://schemas.microsoft.com/office/drawing/2014/main" id="{F641CB65-7E36-4E0D-AACA-AE5B11A1AC6D}"/>
              </a:ext>
            </a:extLst>
          </p:cNvPr>
          <p:cNvSpPr/>
          <p:nvPr/>
        </p:nvSpPr>
        <p:spPr bwMode="auto">
          <a:xfrm>
            <a:off x="9384682" y="2848177"/>
            <a:ext cx="2653229" cy="2327906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-Regular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779DE52-0F99-4555-BA54-0749FE45890D}"/>
              </a:ext>
            </a:extLst>
          </p:cNvPr>
          <p:cNvSpPr/>
          <p:nvPr/>
        </p:nvSpPr>
        <p:spPr bwMode="auto">
          <a:xfrm>
            <a:off x="425537" y="2838890"/>
            <a:ext cx="1832649" cy="22473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SURPASS-1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vs. placebo</a:t>
            </a:r>
            <a:r>
              <a:rPr kumimoji="0" lang="en-GB" b="1" i="0" u="none" strike="noStrike" kern="0" cap="none" spc="0" normalizeH="0" baseline="3000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1</a:t>
            </a: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rgbClr val="82786F">
                  <a:lumMod val="75000"/>
                </a:srgbClr>
              </a:solidFill>
              <a:effectLst/>
              <a:uLnTx/>
              <a:uFillTx/>
              <a:latin typeface="DIN-Regular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Drug-naïve or </a:t>
            </a:r>
            <a:b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</a:b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washout from </a:t>
            </a:r>
            <a:b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</a:b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any OAM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rgbClr val="82786F">
                  <a:lumMod val="75000"/>
                </a:srgbClr>
              </a:solidFill>
              <a:effectLst/>
              <a:uLnTx/>
              <a:uFillTx/>
              <a:latin typeface="DIN-Regular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rgbClr val="82786F">
                  <a:lumMod val="75000"/>
                </a:srgbClr>
              </a:solidFill>
              <a:effectLst/>
              <a:uLnTx/>
              <a:uFillTx/>
              <a:latin typeface="DIN-Regular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7925E6B-D983-4276-B22D-61AE07DB0814}"/>
              </a:ext>
            </a:extLst>
          </p:cNvPr>
          <p:cNvSpPr/>
          <p:nvPr/>
        </p:nvSpPr>
        <p:spPr bwMode="auto">
          <a:xfrm>
            <a:off x="2474284" y="2838890"/>
            <a:ext cx="1812527" cy="22473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SURPASS-2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vs. semaglutide</a:t>
            </a:r>
            <a:r>
              <a:rPr kumimoji="0" lang="en-GB" b="1" i="0" u="none" strike="noStrike" kern="0" cap="none" spc="0" normalizeH="0" baseline="3000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2</a:t>
            </a: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rgbClr val="82786F">
                  <a:lumMod val="75000"/>
                </a:srgbClr>
              </a:solidFill>
              <a:effectLst/>
              <a:uLnTx/>
              <a:uFillTx/>
              <a:latin typeface="DIN-Regular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Add-on to metformin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8788BCF-5B5F-465C-B877-FF1B8CF8E416}"/>
              </a:ext>
            </a:extLst>
          </p:cNvPr>
          <p:cNvSpPr/>
          <p:nvPr/>
        </p:nvSpPr>
        <p:spPr bwMode="auto">
          <a:xfrm>
            <a:off x="4512941" y="2838890"/>
            <a:ext cx="2158272" cy="22473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SURPASS-3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vs. insulin degludec</a:t>
            </a:r>
            <a:r>
              <a:rPr kumimoji="0" lang="en-GB" b="1" i="0" u="none" strike="noStrike" kern="0" cap="none" spc="0" normalizeH="0" baseline="3000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3</a:t>
            </a: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rgbClr val="82786F">
                  <a:lumMod val="75000"/>
                </a:srgbClr>
              </a:solidFill>
              <a:effectLst/>
              <a:uLnTx/>
              <a:uFillTx/>
              <a:latin typeface="DIN-Regular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Add-on to metformin with or without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SGLT-2i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DED39DD-2AE0-40C0-BAF5-FBFE7524F3FA}"/>
              </a:ext>
            </a:extLst>
          </p:cNvPr>
          <p:cNvSpPr/>
          <p:nvPr/>
        </p:nvSpPr>
        <p:spPr bwMode="auto">
          <a:xfrm>
            <a:off x="9353040" y="2838890"/>
            <a:ext cx="2636357" cy="232790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SURPASS-5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vs. placebo</a:t>
            </a:r>
            <a:r>
              <a:rPr kumimoji="0" lang="en-GB" sz="1600" b="1" i="0" u="none" strike="noStrike" kern="0" cap="none" spc="0" normalizeH="0" baseline="3000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Both with insulin glargine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with or without metformin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1" i="0" u="none" strike="noStrike" kern="0" cap="none" spc="0" normalizeH="0" baseline="0" noProof="0" dirty="0">
              <a:ln>
                <a:noFill/>
              </a:ln>
              <a:solidFill>
                <a:srgbClr val="82786F">
                  <a:lumMod val="75000"/>
                </a:srgbClr>
              </a:solidFill>
              <a:effectLst/>
              <a:uLnTx/>
              <a:uFillTx/>
              <a:latin typeface="DIN-Regular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SURPASS-6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vs. insulin lispro</a:t>
            </a:r>
            <a:r>
              <a:rPr kumimoji="0" lang="en-GB" sz="1600" b="1" i="0" u="none" strike="noStrike" kern="0" cap="none" spc="0" normalizeH="0" baseline="3000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6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 (TID)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Both with insulin glargine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with or without metformin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(ongoing)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1" i="0" u="none" strike="noStrike" kern="0" cap="none" spc="0" normalizeH="0" baseline="0" noProof="0" dirty="0">
              <a:ln>
                <a:noFill/>
              </a:ln>
              <a:solidFill>
                <a:srgbClr val="82786F">
                  <a:lumMod val="75000"/>
                </a:srgbClr>
              </a:solidFill>
              <a:effectLst/>
              <a:uLnTx/>
              <a:uFillTx/>
              <a:latin typeface="DIN-Regular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13A3D96-BA94-46AA-A425-306671243169}"/>
              </a:ext>
            </a:extLst>
          </p:cNvPr>
          <p:cNvSpPr/>
          <p:nvPr/>
        </p:nvSpPr>
        <p:spPr bwMode="auto">
          <a:xfrm>
            <a:off x="6937870" y="2838890"/>
            <a:ext cx="2173770" cy="22473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SURPASS-4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vs. insulin glargine</a:t>
            </a:r>
            <a:r>
              <a:rPr kumimoji="0" lang="en-GB" b="1" i="0" u="none" strike="noStrike" kern="0" cap="none" spc="0" normalizeH="0" baseline="3000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Add-on to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82786F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≥1 and ≤3 OAMs (metformin, SGLT-2i, or SU)</a:t>
            </a: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rgbClr val="82786F">
                  <a:lumMod val="75000"/>
                </a:srgbClr>
              </a:solidFill>
              <a:effectLst/>
              <a:uLnTx/>
              <a:uFillTx/>
              <a:latin typeface="DIN-Regular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F551062-4510-4C54-8B2C-63F084AAD967}"/>
              </a:ext>
            </a:extLst>
          </p:cNvPr>
          <p:cNvSpPr txBox="1"/>
          <p:nvPr/>
        </p:nvSpPr>
        <p:spPr>
          <a:xfrm>
            <a:off x="365409" y="5338565"/>
            <a:ext cx="5730591" cy="85825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SURPASS-CVOT</a:t>
            </a:r>
            <a:r>
              <a:rPr kumimoji="0" lang="en-GB" sz="180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H2H comparing TZP vs. dulaglutide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&gt;12,000 participants (ongoing)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70F252-E992-4067-9BAB-A94530822315}"/>
              </a:ext>
            </a:extLst>
          </p:cNvPr>
          <p:cNvSpPr/>
          <p:nvPr/>
        </p:nvSpPr>
        <p:spPr>
          <a:xfrm>
            <a:off x="365408" y="1766327"/>
            <a:ext cx="1953049" cy="99715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Monotherapy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DAD125-0C3C-4E89-9167-8ED4AF30EDB3}"/>
              </a:ext>
            </a:extLst>
          </p:cNvPr>
          <p:cNvSpPr/>
          <p:nvPr/>
        </p:nvSpPr>
        <p:spPr>
          <a:xfrm>
            <a:off x="2427241" y="1766327"/>
            <a:ext cx="1900769" cy="1010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2-Drug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 Combination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D2EA7A-A3F6-45A2-BF99-EB20AC1611EF}"/>
              </a:ext>
            </a:extLst>
          </p:cNvPr>
          <p:cNvSpPr/>
          <p:nvPr/>
        </p:nvSpPr>
        <p:spPr>
          <a:xfrm>
            <a:off x="4461155" y="1766328"/>
            <a:ext cx="2322687" cy="1010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2-3 Drug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Combinations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9FF833-DF78-4CC5-AFCD-4D85012432EC}"/>
              </a:ext>
            </a:extLst>
          </p:cNvPr>
          <p:cNvSpPr/>
          <p:nvPr/>
        </p:nvSpPr>
        <p:spPr>
          <a:xfrm>
            <a:off x="6912668" y="1766327"/>
            <a:ext cx="2371084" cy="101075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2-4 Drug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Combinations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2617C2B-93CB-4766-80B4-2C73541B8DCA}"/>
              </a:ext>
            </a:extLst>
          </p:cNvPr>
          <p:cNvSpPr/>
          <p:nvPr/>
        </p:nvSpPr>
        <p:spPr>
          <a:xfrm>
            <a:off x="9400852" y="1766328"/>
            <a:ext cx="2636356" cy="101260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Combination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With Insulin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CBAE9AB7-0DB1-36E0-49B0-EDF2D19585DD}"/>
              </a:ext>
            </a:extLst>
          </p:cNvPr>
          <p:cNvSpPr txBox="1">
            <a:spLocks/>
          </p:cNvSpPr>
          <p:nvPr/>
        </p:nvSpPr>
        <p:spPr>
          <a:xfrm>
            <a:off x="481263" y="6494615"/>
            <a:ext cx="10972800" cy="30175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609585" rtl="0" eaLnBrk="1" latinLnBrk="0" hangingPunct="1">
              <a:spcBef>
                <a:spcPts val="0"/>
              </a:spcBef>
              <a:buFont typeface="Arial"/>
              <a:buNone/>
              <a:defRPr sz="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625A53"/>
                </a:solidFill>
                <a:effectLst/>
                <a:uLnTx/>
                <a:uFillTx/>
                <a:latin typeface="DIN-Regular"/>
                <a:ea typeface="+mn-ea"/>
                <a:cs typeface="Arial" panose="020B0604020202020204" pitchFamily="34" charset="0"/>
              </a:rPr>
              <a:t>CVOT = cardiovascular outcomes trial; H2H = head-to-head; OAM = oral antihyperglycemic medication; SGLT2i = sodium-glucose co-transporter-2 inhibitor; SU = sulfonylurea; TID = three times daily; T2D = type 2 diabetes; TZP =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625A53"/>
                </a:solidFill>
                <a:effectLst/>
                <a:uLnTx/>
                <a:uFillTx/>
                <a:latin typeface="DIN-Regular"/>
                <a:ea typeface="+mn-ea"/>
                <a:cs typeface="Arial" panose="020B0604020202020204" pitchFamily="34" charset="0"/>
              </a:rPr>
              <a:t>tirzepatide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625A53"/>
                </a:solidFill>
                <a:effectLst/>
                <a:uLnTx/>
                <a:uFillTx/>
                <a:latin typeface="DIN-Regular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dirty="0">
                <a:ln>
                  <a:noFill/>
                </a:ln>
                <a:solidFill>
                  <a:srgbClr val="625A53"/>
                </a:solidFill>
                <a:effectLst/>
                <a:uLnTx/>
                <a:uFillTx/>
                <a:latin typeface="DIN-Regular"/>
                <a:ea typeface="+mn-ea"/>
                <a:cs typeface="Arial" panose="020B0604020202020204" pitchFamily="34" charset="0"/>
              </a:rPr>
              <a:t>1. Rosenstock J, et al. </a:t>
            </a:r>
            <a:r>
              <a:rPr kumimoji="0" lang="en-IN" sz="800" b="0" i="1" u="none" strike="noStrike" kern="1200" cap="none" spc="0" normalizeH="0" baseline="0" noProof="0" dirty="0">
                <a:ln>
                  <a:noFill/>
                </a:ln>
                <a:solidFill>
                  <a:srgbClr val="625A53"/>
                </a:solidFill>
                <a:effectLst/>
                <a:uLnTx/>
                <a:uFillTx/>
                <a:latin typeface="DIN-Regular"/>
                <a:ea typeface="+mn-ea"/>
                <a:cs typeface="Arial" panose="020B0604020202020204" pitchFamily="34" charset="0"/>
              </a:rPr>
              <a:t>Lancet</a:t>
            </a:r>
            <a:r>
              <a:rPr kumimoji="0" lang="en-IN" sz="800" b="0" i="0" u="none" strike="noStrike" kern="1200" cap="none" spc="0" normalizeH="0" baseline="0" noProof="0" dirty="0">
                <a:ln>
                  <a:noFill/>
                </a:ln>
                <a:solidFill>
                  <a:srgbClr val="625A53"/>
                </a:solidFill>
                <a:effectLst/>
                <a:uLnTx/>
                <a:uFillTx/>
                <a:latin typeface="DIN-Regular"/>
                <a:ea typeface="+mn-ea"/>
                <a:cs typeface="Arial" panose="020B0604020202020204" pitchFamily="34" charset="0"/>
              </a:rPr>
              <a:t>. 2021;398(10295):143-155. 2. Frias JP, et al. </a:t>
            </a:r>
            <a:r>
              <a:rPr kumimoji="0" lang="en-IN" sz="800" b="0" i="1" u="none" strike="noStrike" kern="1200" cap="none" spc="0" normalizeH="0" baseline="0" noProof="0" dirty="0">
                <a:ln>
                  <a:noFill/>
                </a:ln>
                <a:solidFill>
                  <a:srgbClr val="625A53"/>
                </a:solidFill>
                <a:effectLst/>
                <a:uLnTx/>
                <a:uFillTx/>
                <a:latin typeface="DIN-Regular"/>
                <a:ea typeface="+mn-ea"/>
                <a:cs typeface="Arial" panose="020B0604020202020204" pitchFamily="34" charset="0"/>
              </a:rPr>
              <a:t>N Eng J Med</a:t>
            </a:r>
            <a:r>
              <a:rPr kumimoji="0" lang="en-IN" sz="800" b="0" i="0" u="none" strike="noStrike" kern="1200" cap="none" spc="0" normalizeH="0" baseline="0" noProof="0" dirty="0">
                <a:ln>
                  <a:noFill/>
                </a:ln>
                <a:solidFill>
                  <a:srgbClr val="625A53"/>
                </a:solidFill>
                <a:effectLst/>
                <a:uLnTx/>
                <a:uFillTx/>
                <a:latin typeface="DIN-Regular"/>
                <a:ea typeface="+mn-ea"/>
                <a:cs typeface="Arial" panose="020B0604020202020204" pitchFamily="34" charset="0"/>
              </a:rPr>
              <a:t>. 2021;385(6):503-515. 3. Ludvik B, et al. </a:t>
            </a:r>
            <a:r>
              <a:rPr kumimoji="0" lang="en-IN" sz="800" b="0" i="1" u="none" strike="noStrike" kern="1200" cap="none" spc="0" normalizeH="0" baseline="0" noProof="0" dirty="0">
                <a:ln>
                  <a:noFill/>
                </a:ln>
                <a:solidFill>
                  <a:srgbClr val="625A53"/>
                </a:solidFill>
                <a:effectLst/>
                <a:uLnTx/>
                <a:uFillTx/>
                <a:latin typeface="DIN-Regular"/>
                <a:ea typeface="+mn-ea"/>
                <a:cs typeface="Arial" panose="020B0604020202020204" pitchFamily="34" charset="0"/>
              </a:rPr>
              <a:t>Lancet</a:t>
            </a:r>
            <a:r>
              <a:rPr kumimoji="0" lang="en-IN" sz="800" b="0" i="0" u="none" strike="noStrike" kern="1200" cap="none" spc="0" normalizeH="0" baseline="0" noProof="0" dirty="0">
                <a:ln>
                  <a:noFill/>
                </a:ln>
                <a:solidFill>
                  <a:srgbClr val="625A53"/>
                </a:solidFill>
                <a:effectLst/>
                <a:uLnTx/>
                <a:uFillTx/>
                <a:latin typeface="DIN-Regular"/>
                <a:ea typeface="+mn-ea"/>
                <a:cs typeface="Arial" panose="020B0604020202020204" pitchFamily="34" charset="0"/>
              </a:rPr>
              <a:t>. 2021;398(10300):583-598. 4.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625A53"/>
                </a:solidFill>
                <a:effectLst/>
                <a:uLnTx/>
                <a:uFillTx/>
                <a:latin typeface="DIN-Regular"/>
                <a:ea typeface="+mn-ea"/>
                <a:cs typeface="Arial" panose="020B0604020202020204" pitchFamily="34" charset="0"/>
              </a:rPr>
              <a:t>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A59D95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Arial" panose="020B0604020202020204" pitchFamily="34" charset="0"/>
              </a:rPr>
              <a:t>el Prato S, et al.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A59D95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Arial" panose="020B0604020202020204" pitchFamily="34" charset="0"/>
              </a:rPr>
              <a:t>Lancet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A59D95">
                    <a:lumMod val="75000"/>
                  </a:srgbClr>
                </a:solidFill>
                <a:effectLst/>
                <a:uLnTx/>
                <a:uFillTx/>
                <a:latin typeface="DIN-Regular"/>
                <a:ea typeface="+mn-ea"/>
                <a:cs typeface="Arial" panose="020B0604020202020204" pitchFamily="34" charset="0"/>
              </a:rPr>
              <a:t>. 2021;398(10313):1811-1824. 5.</a:t>
            </a:r>
            <a:r>
              <a:rPr kumimoji="0" lang="en-IN" sz="800" b="0" i="0" u="none" strike="noStrike" kern="1200" cap="none" spc="0" normalizeH="0" baseline="0" noProof="0" dirty="0">
                <a:ln>
                  <a:noFill/>
                </a:ln>
                <a:solidFill>
                  <a:srgbClr val="625A53"/>
                </a:solidFill>
                <a:effectLst/>
                <a:uLnTx/>
                <a:uFillTx/>
                <a:latin typeface="DIN-Regular"/>
                <a:ea typeface="+mn-ea"/>
                <a:cs typeface="Arial" panose="020B0604020202020204" pitchFamily="34" charset="0"/>
              </a:rPr>
              <a:t> Dahl D, et al. </a:t>
            </a:r>
            <a:r>
              <a:rPr kumimoji="0" lang="en-IN" sz="800" b="0" i="1" u="none" strike="noStrike" kern="1200" cap="none" spc="0" normalizeH="0" baseline="0" noProof="0" dirty="0">
                <a:ln>
                  <a:noFill/>
                </a:ln>
                <a:solidFill>
                  <a:srgbClr val="625A53"/>
                </a:solidFill>
                <a:effectLst/>
                <a:uLnTx/>
                <a:uFillTx/>
                <a:latin typeface="DIN-Regular"/>
                <a:ea typeface="+mn-ea"/>
                <a:cs typeface="Arial" panose="020B0604020202020204" pitchFamily="34" charset="0"/>
              </a:rPr>
              <a:t>JAMA</a:t>
            </a:r>
            <a:r>
              <a:rPr kumimoji="0" lang="en-IN" sz="800" b="0" i="0" u="none" strike="noStrike" kern="1200" cap="none" spc="0" normalizeH="0" baseline="0" noProof="0" dirty="0">
                <a:ln>
                  <a:noFill/>
                </a:ln>
                <a:solidFill>
                  <a:srgbClr val="625A53"/>
                </a:solidFill>
                <a:effectLst/>
                <a:uLnTx/>
                <a:uFillTx/>
                <a:latin typeface="DIN-Regular"/>
                <a:ea typeface="+mn-ea"/>
                <a:cs typeface="Arial" panose="020B0604020202020204" pitchFamily="34" charset="0"/>
              </a:rPr>
              <a:t>. 2022;327(6):534-545. 6. https://clinicaltrials.gov/ct2/show/NCT04537923 (Accessed May 06, 2022). 7.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625A53"/>
                </a:solidFill>
                <a:effectLst/>
                <a:uLnTx/>
                <a:uFillTx/>
                <a:latin typeface="DIN-Regular"/>
                <a:ea typeface="+mn-ea"/>
                <a:cs typeface="Arial" panose="020B0604020202020204" pitchFamily="34" charset="0"/>
              </a:rPr>
              <a:t>https://clinicaltrials.gov/ct2/show/NCT04255433 (Accessed May 06, 2022).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60C17E-899F-13FD-2E6F-07BB21759B83}"/>
              </a:ext>
            </a:extLst>
          </p:cNvPr>
          <p:cNvSpPr/>
          <p:nvPr/>
        </p:nvSpPr>
        <p:spPr>
          <a:xfrm>
            <a:off x="270456" y="837182"/>
            <a:ext cx="11766751" cy="83876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Popolazione totale studiata: 7699 </a:t>
            </a:r>
            <a:r>
              <a:rPr lang="it-IT" sz="1600" dirty="0">
                <a:solidFill>
                  <a:schemeClr val="bg1"/>
                </a:solidFill>
                <a:latin typeface="Arial"/>
              </a:rPr>
              <a:t>pazienti con diabete tipo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0" i="0" u="none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Nei singoli studi, popolazioni con caratteristiche  basali diverse per riflettere il continuum di malattia del diabete tipo 2</a:t>
            </a:r>
            <a:endParaRPr lang="it-IT" sz="16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A49476-0ADC-629B-43E0-9C3F5EA89DBA}"/>
              </a:ext>
            </a:extLst>
          </p:cNvPr>
          <p:cNvSpPr txBox="1"/>
          <p:nvPr/>
        </p:nvSpPr>
        <p:spPr>
          <a:xfrm>
            <a:off x="6499509" y="5316835"/>
            <a:ext cx="5537698" cy="90000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SURPASS-EARLY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-Regular"/>
                <a:ea typeface="+mn-ea"/>
                <a:cs typeface="+mn-cs"/>
              </a:rPr>
              <a:t>to understand the effect of TZP when used early in the treatment paradigm compared to Intensified Conventional Care for the treatment of  T2D (ongoing)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-Regular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-Regular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9077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5948E-E323-49ED-8201-71B568CAD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780" y="104577"/>
            <a:ext cx="8353720" cy="906890"/>
          </a:xfrm>
          <a:noFill/>
          <a:ln w="28575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sz="3000" b="1" dirty="0" err="1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Tirzepatide</a:t>
            </a:r>
            <a:r>
              <a:rPr lang="en-US" sz="3000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nel</a:t>
            </a:r>
            <a:r>
              <a:rPr lang="en-US" sz="3000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Diabete</a:t>
            </a:r>
            <a:r>
              <a:rPr lang="en-US" sz="3000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tipo</a:t>
            </a:r>
            <a:r>
              <a:rPr lang="en-US" sz="3000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2:</a:t>
            </a:r>
            <a:br>
              <a:rPr lang="en-US" sz="3000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000" b="1" dirty="0" err="1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effetti</a:t>
            </a:r>
            <a:r>
              <a:rPr lang="en-US" sz="3000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sul</a:t>
            </a:r>
            <a:r>
              <a:rPr lang="en-US" sz="3000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controllo</a:t>
            </a:r>
            <a:r>
              <a:rPr lang="en-US" sz="3000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glicemico</a:t>
            </a:r>
            <a:endParaRPr lang="en-US" sz="3000" b="1" dirty="0">
              <a:solidFill>
                <a:schemeClr val="accent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70EFA57-C902-552C-C12B-8F8EC4347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566" y="1011467"/>
            <a:ext cx="9122129" cy="4159927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F069562-CF39-0432-CFDF-9BA8E75F119D}"/>
              </a:ext>
            </a:extLst>
          </p:cNvPr>
          <p:cNvSpPr txBox="1"/>
          <p:nvPr/>
        </p:nvSpPr>
        <p:spPr>
          <a:xfrm>
            <a:off x="343280" y="5171394"/>
            <a:ext cx="5256006" cy="120032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222C31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E</a:t>
            </a:r>
            <a:r>
              <a:rPr lang="it-IT" b="0" i="0" u="none" strike="noStrike" dirty="0">
                <a:solidFill>
                  <a:srgbClr val="222C31"/>
                </a:solidFill>
                <a:effectLst/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ndpoint primario: </a:t>
            </a:r>
            <a:r>
              <a:rPr lang="it-IT" dirty="0">
                <a:solidFill>
                  <a:srgbClr val="222C31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∆</a:t>
            </a:r>
            <a:r>
              <a:rPr lang="it-IT" b="0" i="0" u="none" strike="noStrike" dirty="0">
                <a:solidFill>
                  <a:srgbClr val="222C31"/>
                </a:solidFill>
                <a:effectLst/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HbA1c a 40 o 52 settimane, </a:t>
            </a:r>
            <a:r>
              <a:rPr lang="it-IT" b="1" i="0" u="none" strike="noStrike" dirty="0">
                <a:solidFill>
                  <a:srgbClr val="222C31"/>
                </a:solidFill>
                <a:effectLst/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HbA1c </a:t>
            </a:r>
            <a:r>
              <a:rPr lang="it-IT" b="1" dirty="0" err="1">
                <a:solidFill>
                  <a:srgbClr val="222C31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basaline</a:t>
            </a:r>
            <a:r>
              <a:rPr lang="it-IT" b="1" i="0" u="none" strike="noStrike" dirty="0">
                <a:solidFill>
                  <a:srgbClr val="222C31"/>
                </a:solidFill>
                <a:effectLst/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tra 7,94% e 8,52%.</a:t>
            </a:r>
          </a:p>
          <a:p>
            <a:pPr algn="just"/>
            <a:r>
              <a:rPr lang="it-IT" b="0" i="0" u="none" strike="noStrike" dirty="0">
                <a:solidFill>
                  <a:srgbClr val="222C31"/>
                </a:solidFill>
                <a:effectLst/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In tutti </a:t>
            </a:r>
            <a:r>
              <a:rPr lang="it-IT" dirty="0">
                <a:solidFill>
                  <a:srgbClr val="222C31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i trials, </a:t>
            </a:r>
            <a:r>
              <a:rPr lang="it-IT" dirty="0" err="1">
                <a:solidFill>
                  <a:srgbClr val="222C31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</a:t>
            </a:r>
            <a:r>
              <a:rPr lang="it-IT" b="0" i="0" u="none" strike="noStrike" dirty="0" err="1">
                <a:solidFill>
                  <a:srgbClr val="222C31"/>
                </a:solidFill>
                <a:effectLst/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irzepatide</a:t>
            </a:r>
            <a:r>
              <a:rPr lang="it-IT" b="0" i="0" u="none" strike="noStrike" dirty="0">
                <a:solidFill>
                  <a:srgbClr val="222C31"/>
                </a:solidFill>
                <a:effectLst/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è stato associato a </a:t>
            </a:r>
            <a:r>
              <a:rPr lang="it-IT" b="1" dirty="0">
                <a:solidFill>
                  <a:srgbClr val="222C31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∆</a:t>
            </a:r>
            <a:r>
              <a:rPr lang="it-IT" b="1" i="0" u="none" strike="noStrike" dirty="0">
                <a:solidFill>
                  <a:srgbClr val="222C31"/>
                </a:solidFill>
                <a:effectLst/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HbA1c che varia da 1,87% a 2,59%.</a:t>
            </a:r>
            <a:endParaRPr lang="it-IT" b="1" dirty="0"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74CD417-D5B1-FA1F-3250-003C0251EB6E}"/>
              </a:ext>
            </a:extLst>
          </p:cNvPr>
          <p:cNvSpPr txBox="1"/>
          <p:nvPr/>
        </p:nvSpPr>
        <p:spPr>
          <a:xfrm>
            <a:off x="5882165" y="5171394"/>
            <a:ext cx="6223774" cy="147732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rgbClr val="222C31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In </a:t>
            </a:r>
            <a:r>
              <a:rPr lang="it-IT" b="1" i="0" u="none" strike="noStrike" dirty="0">
                <a:solidFill>
                  <a:srgbClr val="222C31"/>
                </a:solidFill>
                <a:effectLst/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SURPASS-4 la riduzione di HbA1c si mantiene a 78 e 104 settimane</a:t>
            </a:r>
          </a:p>
          <a:p>
            <a:pPr algn="just"/>
            <a:r>
              <a:rPr lang="it-IT" b="1" dirty="0">
                <a:solidFill>
                  <a:srgbClr val="222C31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L</a:t>
            </a:r>
            <a:r>
              <a:rPr lang="it-IT" b="1" i="0" u="none" strike="noStrike" dirty="0">
                <a:solidFill>
                  <a:srgbClr val="222C31"/>
                </a:solidFill>
                <a:effectLst/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'entità delle riduzioni di HbA1c è risultata maggiore in SURPASS 4 e 5</a:t>
            </a:r>
            <a:r>
              <a:rPr lang="it-IT" b="0" i="0" u="none" strike="noStrike" dirty="0">
                <a:solidFill>
                  <a:srgbClr val="222C31"/>
                </a:solidFill>
                <a:effectLst/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, probabilmente a causa dei maggiore valore di HbA1c baseline.</a:t>
            </a:r>
            <a:endParaRPr lang="it-IT" dirty="0"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0C3BCFC-B9DE-A37F-13E6-B47DF4693726}"/>
              </a:ext>
            </a:extLst>
          </p:cNvPr>
          <p:cNvSpPr txBox="1"/>
          <p:nvPr/>
        </p:nvSpPr>
        <p:spPr>
          <a:xfrm>
            <a:off x="86061" y="6571777"/>
            <a:ext cx="60995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b="0" i="1" u="none" strike="noStrike" dirty="0">
                <a:solidFill>
                  <a:srgbClr val="212121"/>
                </a:solidFill>
                <a:effectLst/>
                <a:latin typeface="BlinkMacSystemFont"/>
              </a:rPr>
              <a:t>De Block, Christophe et al. “</a:t>
            </a:r>
            <a:r>
              <a:rPr lang="it-IT" sz="800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Tirzepatide</a:t>
            </a:r>
            <a:r>
              <a:rPr lang="it-IT" sz="800" b="0" i="1" u="none" strike="noStrike" dirty="0">
                <a:solidFill>
                  <a:srgbClr val="212121"/>
                </a:solidFill>
                <a:effectLst/>
                <a:latin typeface="BlinkMacSystemFont"/>
              </a:rPr>
              <a:t> for the treatment of </a:t>
            </a:r>
            <a:r>
              <a:rPr lang="it-IT" sz="800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adults</a:t>
            </a:r>
            <a:r>
              <a:rPr lang="it-IT" sz="800" b="0" i="1" u="none" strike="noStrike" dirty="0">
                <a:solidFill>
                  <a:srgbClr val="212121"/>
                </a:solidFill>
                <a:effectLst/>
                <a:latin typeface="BlinkMacSystemFont"/>
              </a:rPr>
              <a:t> with </a:t>
            </a:r>
            <a:r>
              <a:rPr lang="it-IT" sz="800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type</a:t>
            </a:r>
            <a:r>
              <a:rPr lang="it-IT" sz="800" b="0" i="1" u="none" strike="noStrike" dirty="0">
                <a:solidFill>
                  <a:srgbClr val="212121"/>
                </a:solidFill>
                <a:effectLst/>
                <a:latin typeface="BlinkMacSystemFont"/>
              </a:rPr>
              <a:t> 2 </a:t>
            </a:r>
            <a:r>
              <a:rPr lang="it-IT" sz="800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diabetes</a:t>
            </a:r>
            <a:r>
              <a:rPr lang="it-IT" sz="800" b="0" i="1" u="none" strike="noStrike" dirty="0">
                <a:solidFill>
                  <a:srgbClr val="212121"/>
                </a:solidFill>
                <a:effectLst/>
                <a:latin typeface="BlinkMacSystemFont"/>
              </a:rPr>
              <a:t>: An endocrine </a:t>
            </a:r>
            <a:r>
              <a:rPr lang="it-IT" sz="800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perspective</a:t>
            </a:r>
            <a:r>
              <a:rPr lang="it-IT" sz="800" b="0" i="1" u="none" strike="noStrike" dirty="0">
                <a:solidFill>
                  <a:srgbClr val="212121"/>
                </a:solidFill>
                <a:effectLst/>
                <a:latin typeface="BlinkMacSystemFont"/>
              </a:rPr>
              <a:t>.” </a:t>
            </a:r>
            <a:r>
              <a:rPr lang="it-IT" sz="800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Diabetes</a:t>
            </a:r>
            <a:r>
              <a:rPr lang="it-IT" sz="800" b="0" i="1" u="none" strike="noStrike" dirty="0">
                <a:solidFill>
                  <a:srgbClr val="212121"/>
                </a:solidFill>
                <a:effectLst/>
                <a:latin typeface="BlinkMacSystemFont"/>
              </a:rPr>
              <a:t>, </a:t>
            </a:r>
            <a:r>
              <a:rPr lang="it-IT" sz="800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obesity</a:t>
            </a:r>
            <a:r>
              <a:rPr lang="it-IT" sz="800" b="0" i="1" u="none" strike="noStrike" dirty="0">
                <a:solidFill>
                  <a:srgbClr val="212121"/>
                </a:solidFill>
                <a:effectLst/>
                <a:latin typeface="BlinkMacSystemFont"/>
              </a:rPr>
              <a:t> &amp; </a:t>
            </a:r>
            <a:r>
              <a:rPr lang="it-IT" sz="800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metabolism</a:t>
            </a:r>
            <a:r>
              <a:rPr lang="it-IT" sz="800" b="0" i="1" u="none" strike="noStrike" dirty="0">
                <a:solidFill>
                  <a:srgbClr val="212121"/>
                </a:solidFill>
                <a:effectLst/>
                <a:latin typeface="BlinkMacSystemFont"/>
              </a:rPr>
              <a:t> vol. 25,1 (2023): 3-17. </a:t>
            </a:r>
            <a:endParaRPr lang="it-IT" sz="800" i="1" dirty="0"/>
          </a:p>
        </p:txBody>
      </p:sp>
      <p:pic>
        <p:nvPicPr>
          <p:cNvPr id="3" name="Immagine 2" descr="Immagine che contiene persona, dito, unghia/chiodo, polso&#10;&#10;Il contenuto generato dall'IA potrebbe non essere corretto.">
            <a:extLst>
              <a:ext uri="{FF2B5EF4-FFF2-40B4-BE49-F238E27FC236}">
                <a16:creationId xmlns:a16="http://schemas.microsoft.com/office/drawing/2014/main" id="{3EECE4B4-001B-2E38-6198-AFB044B6D4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018" t="13026" r="17183" b="-36"/>
          <a:stretch/>
        </p:blipFill>
        <p:spPr>
          <a:xfrm>
            <a:off x="10211754" y="683580"/>
            <a:ext cx="1894185" cy="14477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6953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persona, dito, unghia/chiodo, polso&#10;&#10;Il contenuto generato dall'IA potrebbe non essere corretto.">
            <a:extLst>
              <a:ext uri="{FF2B5EF4-FFF2-40B4-BE49-F238E27FC236}">
                <a16:creationId xmlns:a16="http://schemas.microsoft.com/office/drawing/2014/main" id="{DB244D96-B58D-E238-6DBF-5E2A4F49F8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18" t="13026" r="17183" b="-36"/>
          <a:stretch/>
        </p:blipFill>
        <p:spPr>
          <a:xfrm>
            <a:off x="10096731" y="683580"/>
            <a:ext cx="1894185" cy="144778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BCE0C27-BB00-D298-E34F-9682057A3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340769"/>
            <a:ext cx="6837200" cy="520891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E4019C1-1BB4-6912-55E0-5AA06316376B}"/>
              </a:ext>
            </a:extLst>
          </p:cNvPr>
          <p:cNvSpPr txBox="1"/>
          <p:nvPr/>
        </p:nvSpPr>
        <p:spPr>
          <a:xfrm>
            <a:off x="6782300" y="1681648"/>
            <a:ext cx="44914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0" i="0" u="none" strike="noStrike" dirty="0">
                <a:solidFill>
                  <a:srgbClr val="222C31"/>
                </a:solidFill>
                <a:effectLst/>
                <a:latin typeface="Roboto" panose="02000000000000000000" pitchFamily="2" charset="0"/>
              </a:rPr>
              <a:t>La perdita media di peso è stata compresa tra 6,2 e 12,9 kg nei tre gruppi di dose per tutti e cinque gli studi. La perdita di peso ha seguito un modello approssimativamente proporzionale alla dose</a:t>
            </a:r>
            <a:endParaRPr lang="it-IT" sz="16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F08E372-1322-2B21-D104-6C113176E12F}"/>
              </a:ext>
            </a:extLst>
          </p:cNvPr>
          <p:cNvSpPr txBox="1"/>
          <p:nvPr/>
        </p:nvSpPr>
        <p:spPr>
          <a:xfrm>
            <a:off x="6810697" y="3236540"/>
            <a:ext cx="4531126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ts val="1725"/>
              </a:lnSpc>
              <a:spcBef>
                <a:spcPts val="675"/>
              </a:spcBef>
              <a:spcAft>
                <a:spcPts val="675"/>
              </a:spcAft>
            </a:pPr>
            <a:r>
              <a:rPr lang="it-IT" sz="1600" b="1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Tirzepatide</a:t>
            </a:r>
            <a:r>
              <a:rPr lang="it-IT" sz="16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ha mostrato una riduzione del peso corporeo media e una percentuale significativamente più alta di partecipanti che raggiungevano gli obiettivi di perdita di peso corporeo del 5%, 10% e 15% rispetto al placebo e ai comparatori attivi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BCFD8DC-FA49-0EE6-23E1-42DB33154F6A}"/>
              </a:ext>
            </a:extLst>
          </p:cNvPr>
          <p:cNvSpPr txBox="1"/>
          <p:nvPr/>
        </p:nvSpPr>
        <p:spPr>
          <a:xfrm>
            <a:off x="6837200" y="4824926"/>
            <a:ext cx="47584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0" i="0" u="none" strike="noStrike" dirty="0">
                <a:solidFill>
                  <a:srgbClr val="222C31"/>
                </a:solidFill>
                <a:effectLst/>
                <a:latin typeface="Roboto" panose="02000000000000000000" pitchFamily="2" charset="0"/>
              </a:rPr>
              <a:t>Tra i partecipanti che hanno ricevuto </a:t>
            </a:r>
            <a:r>
              <a:rPr lang="it-IT" sz="1600" b="0" i="0" u="none" strike="noStrike" dirty="0" err="1">
                <a:solidFill>
                  <a:srgbClr val="222C31"/>
                </a:solidFill>
                <a:effectLst/>
                <a:latin typeface="Roboto" panose="02000000000000000000" pitchFamily="2" charset="0"/>
              </a:rPr>
              <a:t>tirzepatide</a:t>
            </a:r>
            <a:r>
              <a:rPr lang="it-IT" sz="1600" b="0" i="0" u="none" strike="noStrike" dirty="0">
                <a:solidFill>
                  <a:srgbClr val="222C31"/>
                </a:solidFill>
                <a:effectLst/>
                <a:latin typeface="Roboto" panose="02000000000000000000" pitchFamily="2" charset="0"/>
              </a:rPr>
              <a:t> 15 mg, </a:t>
            </a:r>
          </a:p>
          <a:p>
            <a:r>
              <a:rPr lang="it-IT" sz="1600" dirty="0">
                <a:solidFill>
                  <a:srgbClr val="222C31"/>
                </a:solidFill>
                <a:latin typeface="Roboto" panose="02000000000000000000" pitchFamily="2" charset="0"/>
              </a:rPr>
              <a:t>-</a:t>
            </a:r>
            <a:r>
              <a:rPr lang="it-IT" sz="1600" b="0" i="0" u="none" strike="noStrike" dirty="0">
                <a:solidFill>
                  <a:srgbClr val="222C31"/>
                </a:solidFill>
                <a:effectLst/>
                <a:latin typeface="Roboto" panose="02000000000000000000" pitchFamily="2" charset="0"/>
              </a:rPr>
              <a:t>fino al 69% dei pazienti (range </a:t>
            </a:r>
            <a:r>
              <a:rPr lang="it-IT" sz="1600" b="0" i="0" u="none" strike="noStrike" dirty="0">
                <a:solidFill>
                  <a:srgbClr val="222C3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47</a:t>
            </a:r>
            <a:r>
              <a:rPr lang="it-IT" sz="1600" b="0" i="0" u="none" strike="noStrike" dirty="0">
                <a:solidFill>
                  <a:srgbClr val="222C31"/>
                </a:solidFill>
                <a:effectLst/>
                <a:latin typeface="Roboto" panose="02000000000000000000" pitchFamily="2" charset="0"/>
              </a:rPr>
              <a:t>%-69%) </a:t>
            </a:r>
            <a:r>
              <a:rPr lang="it-IT" sz="1600" dirty="0">
                <a:solidFill>
                  <a:srgbClr val="222C31"/>
                </a:solidFill>
                <a:latin typeface="Roboto" panose="02000000000000000000" pitchFamily="2" charset="0"/>
              </a:rPr>
              <a:t>ha raggiunto almeno il 10% di perdita di peso,</a:t>
            </a:r>
          </a:p>
          <a:p>
            <a:r>
              <a:rPr lang="it-IT" sz="1600" b="0" i="0" u="none" strike="noStrike" dirty="0">
                <a:solidFill>
                  <a:srgbClr val="222C31"/>
                </a:solidFill>
                <a:effectLst/>
                <a:latin typeface="Roboto" panose="02000000000000000000" pitchFamily="2" charset="0"/>
              </a:rPr>
              <a:t>-fino al 43% dei pazienti (range 27%-43%) </a:t>
            </a:r>
            <a:r>
              <a:rPr lang="it-IT" sz="1600" dirty="0">
                <a:solidFill>
                  <a:srgbClr val="222C31"/>
                </a:solidFill>
                <a:latin typeface="Roboto" panose="02000000000000000000" pitchFamily="2" charset="0"/>
              </a:rPr>
              <a:t>ha raggiunto almeno il 15% di perdita di peso.</a:t>
            </a:r>
            <a:endParaRPr lang="it-IT" sz="160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56AC398-F91A-4816-F987-215B9E1836D2}"/>
              </a:ext>
            </a:extLst>
          </p:cNvPr>
          <p:cNvSpPr txBox="1"/>
          <p:nvPr/>
        </p:nvSpPr>
        <p:spPr>
          <a:xfrm>
            <a:off x="163657" y="6549688"/>
            <a:ext cx="699496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b="0" i="1" u="none" strike="noStrike" dirty="0">
                <a:solidFill>
                  <a:srgbClr val="212121"/>
                </a:solidFill>
                <a:effectLst/>
                <a:latin typeface="BlinkMacSystemFont"/>
              </a:rPr>
              <a:t>De Block, Christophe et al. </a:t>
            </a:r>
            <a:r>
              <a:rPr lang="it-IT" sz="800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Diabetes</a:t>
            </a:r>
            <a:r>
              <a:rPr lang="it-IT" sz="800" b="0" i="1" u="none" strike="noStrike" dirty="0">
                <a:solidFill>
                  <a:srgbClr val="212121"/>
                </a:solidFill>
                <a:effectLst/>
                <a:latin typeface="BlinkMacSystemFont"/>
              </a:rPr>
              <a:t>, </a:t>
            </a:r>
            <a:r>
              <a:rPr lang="it-IT" sz="800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obesity</a:t>
            </a:r>
            <a:r>
              <a:rPr lang="it-IT" sz="800" b="0" i="1" u="none" strike="noStrike" dirty="0">
                <a:solidFill>
                  <a:srgbClr val="212121"/>
                </a:solidFill>
                <a:effectLst/>
                <a:latin typeface="BlinkMacSystemFont"/>
              </a:rPr>
              <a:t> &amp; </a:t>
            </a:r>
            <a:r>
              <a:rPr lang="it-IT" sz="800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metabolism</a:t>
            </a:r>
            <a:r>
              <a:rPr lang="it-IT" sz="800" b="0" i="1" u="none" strike="noStrike" dirty="0">
                <a:solidFill>
                  <a:srgbClr val="212121"/>
                </a:solidFill>
                <a:effectLst/>
                <a:latin typeface="BlinkMacSystemFont"/>
              </a:rPr>
              <a:t> vol. 25,1 (2023): 3-17. </a:t>
            </a:r>
            <a:endParaRPr lang="it-IT" sz="800" i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798043-9291-120D-D5B8-1D09C539D9D6}"/>
              </a:ext>
            </a:extLst>
          </p:cNvPr>
          <p:cNvSpPr txBox="1">
            <a:spLocks/>
          </p:cNvSpPr>
          <p:nvPr/>
        </p:nvSpPr>
        <p:spPr>
          <a:xfrm>
            <a:off x="1882072" y="283088"/>
            <a:ext cx="8638405" cy="1015286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Tirzepatide</a:t>
            </a:r>
            <a:r>
              <a:rPr lang="en-US" sz="3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nel</a:t>
            </a:r>
            <a:r>
              <a:rPr lang="en-US" sz="3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Diabete</a:t>
            </a:r>
            <a:r>
              <a:rPr lang="en-US" sz="3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tipo</a:t>
            </a:r>
            <a:r>
              <a:rPr lang="en-US" sz="3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2:</a:t>
            </a:r>
          </a:p>
          <a:p>
            <a:pPr algn="ctr"/>
            <a:r>
              <a:rPr lang="en-US" sz="3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effetti</a:t>
            </a:r>
            <a:r>
              <a:rPr lang="en-US" sz="3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sul</a:t>
            </a:r>
            <a:r>
              <a:rPr lang="en-US" sz="3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peso </a:t>
            </a:r>
            <a:r>
              <a:rPr lang="en-US" sz="3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corporeo</a:t>
            </a:r>
            <a:endParaRPr lang="en-US" sz="3000" b="1" dirty="0">
              <a:solidFill>
                <a:schemeClr val="tx2">
                  <a:lumMod val="90000"/>
                  <a:lumOff val="1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2623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SRC_TAGID" val="636fc90a-a458-42d6-a597-f039f5012d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SRC_TAGID" val="f1938866-887e-44c8-b20b-ed966474954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SLIDESRC_TAGID" val="5961fd57-8096-4e6a-b5e2-e1f05d359e8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SRC_TAGID" val="63458971-ea8c-4c2e-8bc7-e1d345f4b7c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SRC_TAGID" val="71983dea-24d2-4676-8f61-1bfa98098bdb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SRC_TAGID" val="2eabe258-9443-4d29-95ba-b42b325ec49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SRC_TAGID" val="37525d0e-ce1b-4b48-8214-14e1e537445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SRC_TAGID" val="ecdae709-3464-445a-9eba-a4d2c4a1d57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SRC_TAGID" val="52499da7-3899-478f-a1b2-c11ea93b1e3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SRC_TAGID" val="97890ed9-32dc-4790-a5e9-c4b6f1aaa206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3923</Words>
  <Application>Microsoft Office PowerPoint</Application>
  <PresentationFormat>Widescreen</PresentationFormat>
  <Paragraphs>523</Paragraphs>
  <Slides>39</Slides>
  <Notes>19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57" baseType="lpstr">
      <vt:lpstr>Yu Mincho</vt:lpstr>
      <vt:lpstr>Aptos</vt:lpstr>
      <vt:lpstr>Aptos Display</vt:lpstr>
      <vt:lpstr>Arial</vt:lpstr>
      <vt:lpstr>BlinkMacSystemFont</vt:lpstr>
      <vt:lpstr>Calibri</vt:lpstr>
      <vt:lpstr>Calibri </vt:lpstr>
      <vt:lpstr>Calibri Light</vt:lpstr>
      <vt:lpstr>DIN-Regular</vt:lpstr>
      <vt:lpstr>Franklin Gothic Book</vt:lpstr>
      <vt:lpstr>Franklin Gothic Medium</vt:lpstr>
      <vt:lpstr>Helvetica</vt:lpstr>
      <vt:lpstr>Lato</vt:lpstr>
      <vt:lpstr>Mitr ExtraLight</vt:lpstr>
      <vt:lpstr>Roboto</vt:lpstr>
      <vt:lpstr>Times New Roman</vt:lpstr>
      <vt:lpstr>Tema di Office</vt:lpstr>
      <vt:lpstr>Prism 9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TIRZEPATIDE</vt:lpstr>
      <vt:lpstr>SURPASS Program: Studi clinici nel diabete tipo 2</vt:lpstr>
      <vt:lpstr>Tirzepatide nel Diabete tipo 2: effetti sul controllo glicemico</vt:lpstr>
      <vt:lpstr>Presentazione standard di PowerPoint</vt:lpstr>
      <vt:lpstr>Presentazione standard di PowerPoint</vt:lpstr>
      <vt:lpstr>Tirzepatide comporta una riduzione marcata e persistente di pressione sistolica e diastolica già al dosaggio di 5 mg</vt:lpstr>
      <vt:lpstr>Presentazione standard di PowerPoint</vt:lpstr>
      <vt:lpstr>Tirzepatide migliora in modo persistente il profilo lipidico</vt:lpstr>
      <vt:lpstr>Tirzepatide riduce l’escrezione urinaria di albumina nelle persone con diabete tipo 2</vt:lpstr>
      <vt:lpstr>The SURPASS Clinical Program in T2D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SURMOUNT Clinical Trial Program Overview</vt:lpstr>
      <vt:lpstr>Percentage Change in Body Weight</vt:lpstr>
      <vt:lpstr>Change in Waist Circumference</vt:lpstr>
      <vt:lpstr>Participants Achieving Body Weight Reduction Target of ≥20%</vt:lpstr>
      <vt:lpstr>Change in HbA1c</vt:lpstr>
      <vt:lpstr>Change in Systolic Blood Pressure</vt:lpstr>
      <vt:lpstr>Change in Diastolic Blood Pressure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darth wader</cp:lastModifiedBy>
  <cp:revision>11</cp:revision>
  <dcterms:created xsi:type="dcterms:W3CDTF">2025-10-25T19:39:41Z</dcterms:created>
  <dcterms:modified xsi:type="dcterms:W3CDTF">2025-10-29T22:51:42Z</dcterms:modified>
</cp:coreProperties>
</file>